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E30"/>
    <a:srgbClr val="1C2B38"/>
    <a:srgbClr val="151F29"/>
    <a:srgbClr val="FC611F"/>
    <a:srgbClr val="FFC543"/>
    <a:srgbClr val="F34D03"/>
    <a:srgbClr val="343A42"/>
    <a:srgbClr val="FEAF00"/>
    <a:srgbClr val="FFCC5B"/>
    <a:srgbClr val="EA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9"/>
    <p:restoredTop sz="87669"/>
  </p:normalViewPr>
  <p:slideViewPr>
    <p:cSldViewPr snapToGrid="0">
      <p:cViewPr varScale="1">
        <p:scale>
          <a:sx n="116" d="100"/>
          <a:sy n="116" d="100"/>
        </p:scale>
        <p:origin x="200" y="720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销售额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rgbClr val="FFC543"/>
              </a:solidFill>
            </c:spPr>
          </c:dPt>
          <c:dPt>
            <c:idx val="1"/>
            <c:bubble3D val="0"/>
            <c:spPr>
              <a:solidFill>
                <a:srgbClr val="FF8B00"/>
              </a:solidFill>
            </c:spPr>
          </c:dPt>
          <c:dPt>
            <c:idx val="2"/>
            <c:bubble3D val="0"/>
            <c:spPr>
              <a:solidFill>
                <a:srgbClr val="FC611F"/>
              </a:solidFill>
            </c:spPr>
          </c:dPt>
          <c:dPt>
            <c:idx val="3"/>
            <c:bubble3D val="0"/>
            <c:spPr>
              <a:solidFill>
                <a:srgbClr val="DD2405"/>
              </a:solidFill>
            </c:spPr>
          </c:dPt>
          <c:dPt>
            <c:idx val="4"/>
            <c:bubble3D val="0"/>
            <c:spPr>
              <a:solidFill>
                <a:srgbClr val="58A2BC"/>
              </a:solidFill>
            </c:spPr>
          </c:dPt>
          <c:dPt>
            <c:idx val="5"/>
            <c:bubble3D val="0"/>
            <c:spPr>
              <a:solidFill>
                <a:srgbClr val="39788F"/>
              </a:solidFill>
            </c:spPr>
          </c:dPt>
          <c:dPt>
            <c:idx val="6"/>
            <c:bubble3D val="0"/>
            <c:spPr>
              <a:solidFill>
                <a:srgbClr val="214653"/>
              </a:solidFill>
            </c:spPr>
          </c:dPt>
          <c:dPt>
            <c:idx val="7"/>
            <c:bubble3D val="0"/>
            <c:spPr>
              <a:solidFill>
                <a:srgbClr val="1C2B38"/>
              </a:solidFill>
            </c:spPr>
          </c:dPt>
          <c:cat>
            <c:strRef>
              <c:f>Sheet1!$A$4:$A$11</c:f>
              <c:strCache>
                <c:ptCount val="8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  <c:pt idx="5">
                  <c:v>第六季度</c:v>
                </c:pt>
                <c:pt idx="6">
                  <c:v>第七季度</c:v>
                </c:pt>
                <c:pt idx="7">
                  <c:v>第八季度</c:v>
                </c:pt>
              </c:strCache>
            </c:strRef>
          </c:cat>
          <c:val>
            <c:numRef>
              <c:f>Sheet1!$B$4:$B$11</c:f>
              <c:numCache>
                <c:formatCode>General</c:formatCode>
                <c:ptCount val="8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C611F"/>
              </a:solidFill>
            </c:spPr>
          </c:dPt>
          <c:dPt>
            <c:idx val="1"/>
            <c:invertIfNegative val="0"/>
            <c:bubble3D val="0"/>
            <c:spPr>
              <a:solidFill>
                <a:srgbClr val="1C2B38"/>
              </a:solidFill>
            </c:spPr>
          </c:dPt>
          <c:dPt>
            <c:idx val="2"/>
            <c:invertIfNegative val="0"/>
            <c:bubble3D val="0"/>
            <c:spPr>
              <a:solidFill>
                <a:srgbClr val="464F5A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C543"/>
              </a:solidFill>
            </c:spPr>
          </c:dPt>
          <c:cat>
            <c:strRef>
              <c:f>Sheet1!$A$3:$D$3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Sheet1!$A$4:$D$4</c:f>
              <c:numCache>
                <c:formatCode>0%</c:formatCode>
                <c:ptCount val="4"/>
                <c:pt idx="0">
                  <c:v>25.19</c:v>
                </c:pt>
                <c:pt idx="1">
                  <c:v>33.62000000000001</c:v>
                </c:pt>
                <c:pt idx="2">
                  <c:v>28.32</c:v>
                </c:pt>
                <c:pt idx="3">
                  <c:v>16.1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2048406192"/>
        <c:axId val="-2048560192"/>
      </c:barChart>
      <c:catAx>
        <c:axId val="-2048406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48560192"/>
        <c:crosses val="autoZero"/>
        <c:auto val="1"/>
        <c:lblAlgn val="ctr"/>
        <c:lblOffset val="100"/>
        <c:noMultiLvlLbl val="0"/>
      </c:catAx>
      <c:valAx>
        <c:axId val="-204856019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0484061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wdUpDiag">
                <a:fgClr>
                  <a:srgbClr val="FFC543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pattFill prst="wdUpDiag">
                <a:fgClr>
                  <a:srgbClr val="1C2B38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pattFill prst="wdUpDiag">
                <a:fgClr>
                  <a:srgbClr val="FC611F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100.0</c:v>
                </c:pt>
                <c:pt idx="1">
                  <c:v>100.0</c:v>
                </c:pt>
                <c:pt idx="2">
                  <c:v>100.0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543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1C2B38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C611F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Sheet1!$C$4:$C$6</c:f>
              <c:numCache>
                <c:formatCode>General</c:formatCode>
                <c:ptCount val="3"/>
                <c:pt idx="0">
                  <c:v>35.0</c:v>
                </c:pt>
                <c:pt idx="1">
                  <c:v>47.0</c:v>
                </c:pt>
                <c:pt idx="2">
                  <c:v>76.0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35964624"/>
        <c:axId val="-2032131360"/>
      </c:barChart>
      <c:catAx>
        <c:axId val="-2035964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32131360"/>
        <c:crosses val="autoZero"/>
        <c:auto val="1"/>
        <c:lblAlgn val="ctr"/>
        <c:lblOffset val="100"/>
        <c:noMultiLvlLbl val="0"/>
      </c:catAx>
      <c:valAx>
        <c:axId val="-2032131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3596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14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66786" y="747828"/>
            <a:ext cx="5199698" cy="2363788"/>
            <a:chOff x="1966786" y="530112"/>
            <a:chExt cx="5199698" cy="2363788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3376486" y="693625"/>
              <a:ext cx="2320925" cy="16351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3492373" y="796812"/>
              <a:ext cx="2089150" cy="1336675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3224086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905123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378198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492373" y="796812"/>
              <a:ext cx="728663" cy="26670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3492373" y="1063512"/>
              <a:ext cx="728663" cy="1069975"/>
            </a:xfrm>
            <a:prstGeom prst="rect">
              <a:avLst/>
            </a:prstGeom>
            <a:solidFill>
              <a:srgbClr val="3C4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3613023" y="1185750"/>
              <a:ext cx="485775" cy="219075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3613023" y="1550875"/>
              <a:ext cx="485775" cy="217487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613023" y="1890600"/>
              <a:ext cx="485775" cy="122237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4513136" y="1088912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C543"/>
                </a:solidFill>
              </a:endParaRP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513136" y="1282587"/>
              <a:ext cx="898525" cy="73025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4513136" y="1477850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513136" y="1671525"/>
              <a:ext cx="898525" cy="73025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4513136" y="1866787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966786" y="2747850"/>
              <a:ext cx="231775" cy="14605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2198561" y="2473212"/>
              <a:ext cx="223838" cy="420687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422398" y="2060462"/>
              <a:ext cx="231775" cy="833437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2654173" y="1763600"/>
              <a:ext cx="230188" cy="1130300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2884361" y="2406537"/>
              <a:ext cx="225425" cy="4873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3109786" y="2692287"/>
              <a:ext cx="230188" cy="201612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6942646" y="2747850"/>
              <a:ext cx="223838" cy="14605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6710871" y="2473212"/>
              <a:ext cx="231775" cy="420687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Rectangle 34"/>
            <p:cNvSpPr>
              <a:spLocks noChangeArrowheads="1"/>
            </p:cNvSpPr>
            <p:nvPr/>
          </p:nvSpPr>
          <p:spPr bwMode="auto">
            <a:xfrm>
              <a:off x="6480683" y="2060462"/>
              <a:ext cx="230188" cy="833437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Rectangle 35"/>
            <p:cNvSpPr>
              <a:spLocks noChangeArrowheads="1"/>
            </p:cNvSpPr>
            <p:nvPr/>
          </p:nvSpPr>
          <p:spPr bwMode="auto">
            <a:xfrm>
              <a:off x="6255258" y="1763600"/>
              <a:ext cx="225425" cy="1130300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Rectangle 36"/>
            <p:cNvSpPr>
              <a:spLocks noChangeArrowheads="1"/>
            </p:cNvSpPr>
            <p:nvPr/>
          </p:nvSpPr>
          <p:spPr bwMode="auto">
            <a:xfrm>
              <a:off x="6025071" y="2406537"/>
              <a:ext cx="230188" cy="4873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Rectangle 37"/>
            <p:cNvSpPr>
              <a:spLocks noChangeArrowheads="1"/>
            </p:cNvSpPr>
            <p:nvPr/>
          </p:nvSpPr>
          <p:spPr bwMode="auto">
            <a:xfrm>
              <a:off x="5793296" y="2692287"/>
              <a:ext cx="231775" cy="201612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2" name="TextBox 1031"/>
          <p:cNvSpPr txBox="1"/>
          <p:nvPr/>
        </p:nvSpPr>
        <p:spPr>
          <a:xfrm>
            <a:off x="1701347" y="3284704"/>
            <a:ext cx="5741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Prj1_whyNotDance</a:t>
            </a:r>
            <a:r>
              <a:rPr lang="zh-CN" altLang="en-US" sz="4000" b="1" dirty="0" smtClean="0">
                <a:solidFill>
                  <a:srgbClr val="1C2B38"/>
                </a:solidFill>
              </a:rPr>
              <a:t> </a:t>
            </a:r>
            <a:r>
              <a:rPr lang="en-US" altLang="zh-CN" sz="4000" b="1" dirty="0" smtClean="0">
                <a:solidFill>
                  <a:srgbClr val="1C2B38"/>
                </a:solidFill>
              </a:rPr>
              <a:t>Group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3425487" y="4042678"/>
            <a:ext cx="2296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Sprint1</a:t>
            </a:r>
            <a:r>
              <a:rPr lang="zh-CN" altLang="en-US" dirty="0" smtClean="0">
                <a:solidFill>
                  <a:srgbClr val="1C2B38"/>
                </a:solidFill>
                <a:latin typeface="+mj-lt"/>
              </a:rPr>
              <a:t> 集体组会汇报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33285" y="4462098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1C2B38"/>
                </a:solidFill>
                <a:latin typeface="+mj-lt"/>
              </a:rPr>
              <a:t>清华大学信息化统计平台</a:t>
            </a:r>
            <a:endParaRPr lang="zh-CN" altLang="en-US" sz="12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76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smtClean="0">
                <a:solidFill>
                  <a:srgbClr val="FFC543"/>
                </a:solidFill>
              </a:rPr>
              <a:t>future</a:t>
            </a:r>
            <a:endParaRPr lang="en-US" altLang="zh-CN" sz="1800" b="0" dirty="0" smtClean="0">
              <a:solidFill>
                <a:srgbClr val="FFC543"/>
              </a:solidFill>
            </a:endParaRPr>
          </a:p>
        </p:txBody>
      </p:sp>
      <p:sp>
        <p:nvSpPr>
          <p:cNvPr id="14" name="AutoShape 75"/>
          <p:cNvSpPr>
            <a:spLocks noChangeAspect="1" noChangeArrowheads="1" noTextEdit="1"/>
          </p:cNvSpPr>
          <p:nvPr/>
        </p:nvSpPr>
        <p:spPr bwMode="auto">
          <a:xfrm>
            <a:off x="3267754" y="1770092"/>
            <a:ext cx="5246161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148965" y="4238627"/>
            <a:ext cx="8048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S</a:t>
            </a:r>
            <a:r>
              <a:rPr lang="en-US" altLang="zh-CN" sz="1600" dirty="0" smtClean="0">
                <a:solidFill>
                  <a:srgbClr val="1C2B38"/>
                </a:solidFill>
              </a:rPr>
              <a:t>print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2</a:t>
            </a:r>
            <a:r>
              <a:rPr lang="zh-CN" altLang="en-US" sz="1600" dirty="0" smtClean="0">
                <a:solidFill>
                  <a:srgbClr val="1C2B38"/>
                </a:solidFill>
              </a:rPr>
              <a:t>结束可以正常发布问卷并填写，数据库能更新所有前端显示的数据；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Sprint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3</a:t>
            </a:r>
            <a:r>
              <a:rPr lang="zh-CN" altLang="en-US" sz="1600" dirty="0" smtClean="0">
                <a:solidFill>
                  <a:srgbClr val="1C2B38"/>
                </a:solidFill>
              </a:rPr>
              <a:t>结束可以实现所有基本功能，包括数据统计，并优化网页细节；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Sprint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4</a:t>
            </a:r>
            <a:r>
              <a:rPr lang="zh-CN" altLang="en-US" sz="1600" dirty="0" smtClean="0">
                <a:solidFill>
                  <a:srgbClr val="1C2B38"/>
                </a:solidFill>
              </a:rPr>
              <a:t>主要优化各种布局和用户体验，并且连接到微信公众号上使用。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85" name="TextBox 149"/>
          <p:cNvSpPr txBox="1"/>
          <p:nvPr/>
        </p:nvSpPr>
        <p:spPr>
          <a:xfrm>
            <a:off x="3787173" y="38522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1C2B38"/>
                </a:solidFill>
              </a:rPr>
              <a:t>未来工作计划</a:t>
            </a:r>
            <a:endParaRPr lang="zh-CN" altLang="en-US" b="1" dirty="0">
              <a:solidFill>
                <a:srgbClr val="1C2B38"/>
              </a:solidFill>
            </a:endParaRPr>
          </a:p>
        </p:txBody>
      </p:sp>
      <p:grpSp>
        <p:nvGrpSpPr>
          <p:cNvPr id="88" name="组合 7270"/>
          <p:cNvGrpSpPr/>
          <p:nvPr/>
        </p:nvGrpSpPr>
        <p:grpSpPr>
          <a:xfrm>
            <a:off x="669129" y="948455"/>
            <a:ext cx="7549772" cy="2232183"/>
            <a:chOff x="672666" y="1142755"/>
            <a:chExt cx="8051397" cy="2448170"/>
          </a:xfrm>
        </p:grpSpPr>
        <p:grpSp>
          <p:nvGrpSpPr>
            <p:cNvPr id="8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8024161" cy="2447924"/>
              <a:chOff x="237421" y="3257551"/>
              <a:chExt cx="4697712" cy="1433127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576395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54917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585345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570417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1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113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7266"/>
                <p:cNvCxnSpPr>
                  <a:endCxn id="103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4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11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0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07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0" name="TextBox 7269"/>
            <p:cNvSpPr txBox="1"/>
            <p:nvPr/>
          </p:nvSpPr>
          <p:spPr>
            <a:xfrm>
              <a:off x="2413965" y="1142755"/>
              <a:ext cx="984541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S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print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1" name="TextBox 145"/>
            <p:cNvSpPr txBox="1"/>
            <p:nvPr/>
          </p:nvSpPr>
          <p:spPr>
            <a:xfrm>
              <a:off x="6174502" y="1170176"/>
              <a:ext cx="992765" cy="40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solidFill>
                    <a:schemeClr val="bg1"/>
                  </a:solidFill>
                </a:rPr>
                <a:t>S</a:t>
              </a:r>
              <a:r>
                <a:rPr lang="en-US" altLang="zh-CN" smtClean="0">
                  <a:solidFill>
                    <a:schemeClr val="bg1"/>
                  </a:solidFill>
                </a:rPr>
                <a:t>print</a:t>
              </a:r>
              <a:r>
                <a:rPr lang="en-US" altLang="zh-CN" smtClean="0">
                  <a:solidFill>
                    <a:schemeClr val="bg1"/>
                  </a:solidFill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2" name="TextBox 146"/>
            <p:cNvSpPr txBox="1"/>
            <p:nvPr/>
          </p:nvSpPr>
          <p:spPr>
            <a:xfrm>
              <a:off x="4455195" y="3180072"/>
              <a:ext cx="984541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bg1"/>
                  </a:solidFill>
                </a:rPr>
                <a:t>S</a:t>
              </a:r>
              <a:r>
                <a:rPr lang="en-US" altLang="zh-CN" smtClean="0">
                  <a:solidFill>
                    <a:schemeClr val="bg1"/>
                  </a:solidFill>
                </a:rPr>
                <a:t>print</a:t>
              </a:r>
              <a:r>
                <a:rPr lang="en-US" altLang="zh-CN" smtClean="0">
                  <a:solidFill>
                    <a:schemeClr val="bg1"/>
                  </a:solidFill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3" name="TextBox 147"/>
            <p:cNvSpPr txBox="1"/>
            <p:nvPr/>
          </p:nvSpPr>
          <p:spPr>
            <a:xfrm>
              <a:off x="7739522" y="3169587"/>
              <a:ext cx="984541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bg1"/>
                  </a:solidFill>
                </a:rPr>
                <a:t>S</a:t>
              </a:r>
              <a:r>
                <a:rPr lang="en-US" altLang="zh-CN" smtClean="0">
                  <a:solidFill>
                    <a:schemeClr val="bg1"/>
                  </a:solidFill>
                </a:rPr>
                <a:t>print</a:t>
              </a:r>
              <a:r>
                <a:rPr lang="en-US" altLang="zh-CN" smtClean="0">
                  <a:solidFill>
                    <a:schemeClr val="bg1"/>
                  </a:solidFill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5" name="矩形 114"/>
          <p:cNvSpPr/>
          <p:nvPr/>
        </p:nvSpPr>
        <p:spPr>
          <a:xfrm>
            <a:off x="2190166" y="1331482"/>
            <a:ext cx="1939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C611F"/>
                </a:solidFill>
              </a:rPr>
              <a:t>网页</a:t>
            </a:r>
            <a:r>
              <a:rPr lang="zh-CN" altLang="en-US" sz="1400" smtClean="0">
                <a:solidFill>
                  <a:srgbClr val="FC611F"/>
                </a:solidFill>
              </a:rPr>
              <a:t>外观和注册用户基本</a:t>
            </a:r>
            <a:r>
              <a:rPr lang="zh-CN" altLang="en-US" sz="1400" dirty="0" smtClean="0">
                <a:solidFill>
                  <a:srgbClr val="FC611F"/>
                </a:solidFill>
              </a:rPr>
              <a:t>流程通过</a:t>
            </a:r>
            <a:endParaRPr lang="zh-CN" altLang="en-US" sz="1400" dirty="0">
              <a:solidFill>
                <a:srgbClr val="FC611F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747224" y="1359417"/>
            <a:ext cx="2106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FC543"/>
                </a:solidFill>
              </a:rPr>
              <a:t>其他用户页面功能实现</a:t>
            </a:r>
            <a:r>
              <a:rPr lang="zh-CN" altLang="en-US" sz="1400" dirty="0">
                <a:solidFill>
                  <a:srgbClr val="FFC543"/>
                </a:solidFill>
              </a:rPr>
              <a:t>；</a:t>
            </a:r>
            <a:r>
              <a:rPr lang="zh-CN" altLang="en-US" sz="1400" dirty="0" smtClean="0">
                <a:solidFill>
                  <a:srgbClr val="FFC543"/>
                </a:solidFill>
              </a:rPr>
              <a:t>问卷数据统计和展示</a:t>
            </a:r>
            <a:endParaRPr lang="zh-CN" altLang="en-US" sz="1400" dirty="0">
              <a:solidFill>
                <a:srgbClr val="FFC543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129363" y="3180676"/>
            <a:ext cx="2680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C2B38"/>
                </a:solidFill>
              </a:rPr>
              <a:t>后端数据库实现现有的各种接口；前端</a:t>
            </a:r>
            <a:r>
              <a:rPr lang="zh-CN" altLang="en-US" sz="1400" smtClean="0">
                <a:solidFill>
                  <a:srgbClr val="1C2B38"/>
                </a:solidFill>
              </a:rPr>
              <a:t>设计出所有题目和权限管理</a:t>
            </a:r>
            <a:endParaRPr lang="zh-CN" altLang="en-US" sz="1400" dirty="0">
              <a:solidFill>
                <a:srgbClr val="1C2B38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198930" y="3159599"/>
            <a:ext cx="18478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464F5A"/>
                </a:solidFill>
              </a:rPr>
              <a:t>优化移动端布局，设计专门的</a:t>
            </a:r>
            <a:r>
              <a:rPr lang="en-US" altLang="zh-CN" sz="1400" dirty="0" smtClean="0">
                <a:solidFill>
                  <a:srgbClr val="464F5A"/>
                </a:solidFill>
              </a:rPr>
              <a:t>html</a:t>
            </a:r>
            <a:r>
              <a:rPr lang="zh-CN" altLang="en-US" sz="1400" dirty="0" smtClean="0">
                <a:solidFill>
                  <a:srgbClr val="464F5A"/>
                </a:solidFill>
              </a:rPr>
              <a:t>，并连接到微信接口</a:t>
            </a:r>
            <a:endParaRPr lang="zh-CN" altLang="en-US" sz="1400" dirty="0">
              <a:solidFill>
                <a:srgbClr val="464F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3126413" y="1287955"/>
            <a:ext cx="28911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Thanks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58456" y="3911446"/>
            <a:ext cx="4627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Prj1_whyNotDance</a:t>
            </a:r>
            <a:r>
              <a:rPr lang="zh-CN" altLang="en-US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Group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87052" y="4496221"/>
            <a:ext cx="5969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清华大学信息化统计平台</a:t>
            </a:r>
            <a:endParaRPr lang="zh-CN" altLang="en-US" sz="1400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4598243" y="3205118"/>
            <a:ext cx="3902236" cy="858274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flipH="1">
            <a:off x="4598243" y="2156907"/>
            <a:ext cx="3902236" cy="858274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4044" y="3205118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4044" y="2156907"/>
            <a:ext cx="3902236" cy="858274"/>
            <a:chOff x="258284" y="2184339"/>
            <a:chExt cx="3902236" cy="858274"/>
          </a:xfrm>
        </p:grpSpPr>
        <p:sp>
          <p:nvSpPr>
            <p:cNvPr id="4" name="圆角矩形 3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20819" y="2201870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863158" y="2201870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864195" y="3253076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422560" y="3249582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1068542" y="235838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小组成员介绍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68539" y="339651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任务完成情况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15480" y="339651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交付功能展示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015478" y="235135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任务划分介绍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1551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小组成员介绍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FC611F"/>
                </a:solidFill>
              </a:rPr>
              <a:t>whyNotDance</a:t>
            </a:r>
            <a:endParaRPr lang="en-US" altLang="zh-CN" sz="1800" b="0" dirty="0" smtClean="0">
              <a:solidFill>
                <a:srgbClr val="FC611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141619" y="1777033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40" name="TextBox 47"/>
          <p:cNvSpPr txBox="1"/>
          <p:nvPr/>
        </p:nvSpPr>
        <p:spPr>
          <a:xfrm>
            <a:off x="1091831" y="1285898"/>
            <a:ext cx="195438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smtClean="0">
                <a:solidFill>
                  <a:srgbClr val="1C2B38"/>
                </a:solidFill>
              </a:rPr>
              <a:t>组长：王晨阳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001376" y="1655865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63" name="TextBox 47"/>
          <p:cNvSpPr txBox="1"/>
          <p:nvPr/>
        </p:nvSpPr>
        <p:spPr>
          <a:xfrm>
            <a:off x="5951591" y="1164730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</a:rPr>
              <a:t>成员：徐子南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31818" y="4094624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66" name="TextBox 47"/>
          <p:cNvSpPr txBox="1"/>
          <p:nvPr/>
        </p:nvSpPr>
        <p:spPr>
          <a:xfrm>
            <a:off x="1082034" y="3603489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</a:rPr>
              <a:t>成员：田文龙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61227" y="4094624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70" name="TextBox 47"/>
          <p:cNvSpPr txBox="1"/>
          <p:nvPr/>
        </p:nvSpPr>
        <p:spPr>
          <a:xfrm>
            <a:off x="6011442" y="3603489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</a:rPr>
              <a:t>成员：何熙巽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72" name="Freeform 79"/>
          <p:cNvSpPr>
            <a:spLocks/>
          </p:cNvSpPr>
          <p:nvPr/>
        </p:nvSpPr>
        <p:spPr bwMode="auto">
          <a:xfrm>
            <a:off x="3215453" y="2220129"/>
            <a:ext cx="674968" cy="1383784"/>
          </a:xfrm>
          <a:custGeom>
            <a:avLst/>
            <a:gdLst>
              <a:gd name="T0" fmla="*/ 15 w 60"/>
              <a:gd name="T1" fmla="*/ 51 h 123"/>
              <a:gd name="T2" fmla="*/ 0 w 60"/>
              <a:gd name="T3" fmla="*/ 62 h 123"/>
              <a:gd name="T4" fmla="*/ 15 w 60"/>
              <a:gd name="T5" fmla="*/ 73 h 123"/>
              <a:gd name="T6" fmla="*/ 37 w 60"/>
              <a:gd name="T7" fmla="*/ 123 h 123"/>
              <a:gd name="T8" fmla="*/ 59 w 60"/>
              <a:gd name="T9" fmla="*/ 101 h 123"/>
              <a:gd name="T10" fmla="*/ 45 w 60"/>
              <a:gd name="T11" fmla="*/ 62 h 123"/>
              <a:gd name="T12" fmla="*/ 60 w 60"/>
              <a:gd name="T13" fmla="*/ 22 h 123"/>
              <a:gd name="T14" fmla="*/ 39 w 60"/>
              <a:gd name="T15" fmla="*/ 0 h 123"/>
              <a:gd name="T16" fmla="*/ 15 w 60"/>
              <a:gd name="T17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123">
                <a:moveTo>
                  <a:pt x="15" y="51"/>
                </a:moveTo>
                <a:cubicBezTo>
                  <a:pt x="0" y="62"/>
                  <a:pt x="0" y="62"/>
                  <a:pt x="0" y="62"/>
                </a:cubicBezTo>
                <a:cubicBezTo>
                  <a:pt x="15" y="73"/>
                  <a:pt x="15" y="73"/>
                  <a:pt x="15" y="73"/>
                </a:cubicBezTo>
                <a:cubicBezTo>
                  <a:pt x="17" y="92"/>
                  <a:pt x="25" y="109"/>
                  <a:pt x="37" y="123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0" y="90"/>
                  <a:pt x="45" y="77"/>
                  <a:pt x="45" y="62"/>
                </a:cubicBezTo>
                <a:cubicBezTo>
                  <a:pt x="45" y="47"/>
                  <a:pt x="51" y="33"/>
                  <a:pt x="60" y="22"/>
                </a:cubicBezTo>
                <a:cubicBezTo>
                  <a:pt x="39" y="0"/>
                  <a:pt x="39" y="0"/>
                  <a:pt x="39" y="0"/>
                </a:cubicBezTo>
                <a:cubicBezTo>
                  <a:pt x="26" y="14"/>
                  <a:pt x="17" y="32"/>
                  <a:pt x="15" y="51"/>
                </a:cubicBez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80"/>
          <p:cNvSpPr>
            <a:spLocks/>
          </p:cNvSpPr>
          <p:nvPr/>
        </p:nvSpPr>
        <p:spPr bwMode="auto">
          <a:xfrm>
            <a:off x="3665432" y="3390870"/>
            <a:ext cx="1419623" cy="674968"/>
          </a:xfrm>
          <a:custGeom>
            <a:avLst/>
            <a:gdLst>
              <a:gd name="T0" fmla="*/ 22 w 126"/>
              <a:gd name="T1" fmla="*/ 0 h 60"/>
              <a:gd name="T2" fmla="*/ 0 w 126"/>
              <a:gd name="T3" fmla="*/ 22 h 60"/>
              <a:gd name="T4" fmla="*/ 54 w 126"/>
              <a:gd name="T5" fmla="*/ 48 h 60"/>
              <a:gd name="T6" fmla="*/ 63 w 126"/>
              <a:gd name="T7" fmla="*/ 60 h 60"/>
              <a:gd name="T8" fmla="*/ 72 w 126"/>
              <a:gd name="T9" fmla="*/ 48 h 60"/>
              <a:gd name="T10" fmla="*/ 126 w 126"/>
              <a:gd name="T11" fmla="*/ 24 h 60"/>
              <a:gd name="T12" fmla="*/ 105 w 126"/>
              <a:gd name="T13" fmla="*/ 2 h 60"/>
              <a:gd name="T14" fmla="*/ 64 w 126"/>
              <a:gd name="T15" fmla="*/ 18 h 60"/>
              <a:gd name="T16" fmla="*/ 22 w 126"/>
              <a:gd name="T1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" h="60">
                <a:moveTo>
                  <a:pt x="22" y="0"/>
                </a:moveTo>
                <a:cubicBezTo>
                  <a:pt x="0" y="22"/>
                  <a:pt x="0" y="22"/>
                  <a:pt x="0" y="22"/>
                </a:cubicBezTo>
                <a:cubicBezTo>
                  <a:pt x="14" y="36"/>
                  <a:pt x="33" y="46"/>
                  <a:pt x="54" y="48"/>
                </a:cubicBezTo>
                <a:cubicBezTo>
                  <a:pt x="63" y="60"/>
                  <a:pt x="63" y="60"/>
                  <a:pt x="63" y="60"/>
                </a:cubicBezTo>
                <a:cubicBezTo>
                  <a:pt x="72" y="48"/>
                  <a:pt x="72" y="48"/>
                  <a:pt x="72" y="48"/>
                </a:cubicBezTo>
                <a:cubicBezTo>
                  <a:pt x="93" y="47"/>
                  <a:pt x="112" y="38"/>
                  <a:pt x="126" y="24"/>
                </a:cubicBezTo>
                <a:cubicBezTo>
                  <a:pt x="105" y="2"/>
                  <a:pt x="105" y="2"/>
                  <a:pt x="105" y="2"/>
                </a:cubicBezTo>
                <a:cubicBezTo>
                  <a:pt x="94" y="12"/>
                  <a:pt x="80" y="18"/>
                  <a:pt x="64" y="18"/>
                </a:cubicBezTo>
                <a:cubicBezTo>
                  <a:pt x="48" y="18"/>
                  <a:pt x="33" y="11"/>
                  <a:pt x="22" y="0"/>
                </a:cubicBez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81"/>
          <p:cNvSpPr>
            <a:spLocks/>
          </p:cNvSpPr>
          <p:nvPr/>
        </p:nvSpPr>
        <p:spPr bwMode="auto">
          <a:xfrm>
            <a:off x="3687333" y="1748249"/>
            <a:ext cx="1385775" cy="684923"/>
          </a:xfrm>
          <a:custGeom>
            <a:avLst/>
            <a:gdLst>
              <a:gd name="T0" fmla="*/ 61 w 123"/>
              <a:gd name="T1" fmla="*/ 0 h 61"/>
              <a:gd name="T2" fmla="*/ 50 w 123"/>
              <a:gd name="T3" fmla="*/ 15 h 61"/>
              <a:gd name="T4" fmla="*/ 0 w 123"/>
              <a:gd name="T5" fmla="*/ 39 h 61"/>
              <a:gd name="T6" fmla="*/ 22 w 123"/>
              <a:gd name="T7" fmla="*/ 61 h 61"/>
              <a:gd name="T8" fmla="*/ 62 w 123"/>
              <a:gd name="T9" fmla="*/ 45 h 61"/>
              <a:gd name="T10" fmla="*/ 101 w 123"/>
              <a:gd name="T11" fmla="*/ 59 h 61"/>
              <a:gd name="T12" fmla="*/ 123 w 123"/>
              <a:gd name="T13" fmla="*/ 37 h 61"/>
              <a:gd name="T14" fmla="*/ 72 w 123"/>
              <a:gd name="T15" fmla="*/ 14 h 61"/>
              <a:gd name="T16" fmla="*/ 61 w 123"/>
              <a:gd name="T1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" h="61">
                <a:moveTo>
                  <a:pt x="61" y="0"/>
                </a:moveTo>
                <a:cubicBezTo>
                  <a:pt x="50" y="15"/>
                  <a:pt x="50" y="15"/>
                  <a:pt x="50" y="15"/>
                </a:cubicBezTo>
                <a:cubicBezTo>
                  <a:pt x="31" y="17"/>
                  <a:pt x="13" y="26"/>
                  <a:pt x="0" y="39"/>
                </a:cubicBezTo>
                <a:cubicBezTo>
                  <a:pt x="22" y="61"/>
                  <a:pt x="22" y="61"/>
                  <a:pt x="22" y="61"/>
                </a:cubicBezTo>
                <a:cubicBezTo>
                  <a:pt x="32" y="51"/>
                  <a:pt x="47" y="45"/>
                  <a:pt x="62" y="45"/>
                </a:cubicBezTo>
                <a:cubicBezTo>
                  <a:pt x="77" y="45"/>
                  <a:pt x="91" y="50"/>
                  <a:pt x="101" y="59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09" y="25"/>
                  <a:pt x="91" y="16"/>
                  <a:pt x="72" y="14"/>
                </a:cubicBezTo>
                <a:lnTo>
                  <a:pt x="61" y="0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82"/>
          <p:cNvSpPr>
            <a:spLocks/>
          </p:cNvSpPr>
          <p:nvPr/>
        </p:nvSpPr>
        <p:spPr bwMode="auto">
          <a:xfrm>
            <a:off x="4870021" y="2198228"/>
            <a:ext cx="676959" cy="1427587"/>
          </a:xfrm>
          <a:custGeom>
            <a:avLst/>
            <a:gdLst>
              <a:gd name="T0" fmla="*/ 48 w 60"/>
              <a:gd name="T1" fmla="*/ 55 h 127"/>
              <a:gd name="T2" fmla="*/ 21 w 60"/>
              <a:gd name="T3" fmla="*/ 0 h 127"/>
              <a:gd name="T4" fmla="*/ 0 w 60"/>
              <a:gd name="T5" fmla="*/ 22 h 127"/>
              <a:gd name="T6" fmla="*/ 17 w 60"/>
              <a:gd name="T7" fmla="*/ 64 h 127"/>
              <a:gd name="T8" fmla="*/ 1 w 60"/>
              <a:gd name="T9" fmla="*/ 105 h 127"/>
              <a:gd name="T10" fmla="*/ 23 w 60"/>
              <a:gd name="T11" fmla="*/ 127 h 127"/>
              <a:gd name="T12" fmla="*/ 47 w 60"/>
              <a:gd name="T13" fmla="*/ 74 h 127"/>
              <a:gd name="T14" fmla="*/ 60 w 60"/>
              <a:gd name="T15" fmla="*/ 64 h 127"/>
              <a:gd name="T16" fmla="*/ 48 w 60"/>
              <a:gd name="T17" fmla="*/ 55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127">
                <a:moveTo>
                  <a:pt x="48" y="55"/>
                </a:moveTo>
                <a:cubicBezTo>
                  <a:pt x="45" y="34"/>
                  <a:pt x="36" y="14"/>
                  <a:pt x="21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10" y="33"/>
                  <a:pt x="17" y="48"/>
                  <a:pt x="17" y="64"/>
                </a:cubicBezTo>
                <a:cubicBezTo>
                  <a:pt x="17" y="80"/>
                  <a:pt x="11" y="94"/>
                  <a:pt x="1" y="105"/>
                </a:cubicBezTo>
                <a:cubicBezTo>
                  <a:pt x="23" y="127"/>
                  <a:pt x="23" y="127"/>
                  <a:pt x="23" y="127"/>
                </a:cubicBezTo>
                <a:cubicBezTo>
                  <a:pt x="36" y="113"/>
                  <a:pt x="45" y="94"/>
                  <a:pt x="47" y="74"/>
                </a:cubicBezTo>
                <a:cubicBezTo>
                  <a:pt x="60" y="64"/>
                  <a:pt x="60" y="64"/>
                  <a:pt x="60" y="64"/>
                </a:cubicBezTo>
                <a:lnTo>
                  <a:pt x="48" y="55"/>
                </a:lnTo>
                <a:close/>
              </a:path>
            </a:pathLst>
          </a:cu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83"/>
          <p:cNvSpPr>
            <a:spLocks/>
          </p:cNvSpPr>
          <p:nvPr/>
        </p:nvSpPr>
        <p:spPr bwMode="auto">
          <a:xfrm>
            <a:off x="2741582" y="2827401"/>
            <a:ext cx="260828" cy="236936"/>
          </a:xfrm>
          <a:custGeom>
            <a:avLst/>
            <a:gdLst>
              <a:gd name="T0" fmla="*/ 68 w 131"/>
              <a:gd name="T1" fmla="*/ 0 h 119"/>
              <a:gd name="T2" fmla="*/ 34 w 131"/>
              <a:gd name="T3" fmla="*/ 23 h 119"/>
              <a:gd name="T4" fmla="*/ 0 w 131"/>
              <a:gd name="T5" fmla="*/ 51 h 119"/>
              <a:gd name="T6" fmla="*/ 0 w 131"/>
              <a:gd name="T7" fmla="*/ 119 h 119"/>
              <a:gd name="T8" fmla="*/ 46 w 131"/>
              <a:gd name="T9" fmla="*/ 119 h 119"/>
              <a:gd name="T10" fmla="*/ 46 w 131"/>
              <a:gd name="T11" fmla="*/ 57 h 119"/>
              <a:gd name="T12" fmla="*/ 85 w 131"/>
              <a:gd name="T13" fmla="*/ 57 h 119"/>
              <a:gd name="T14" fmla="*/ 85 w 131"/>
              <a:gd name="T15" fmla="*/ 119 h 119"/>
              <a:gd name="T16" fmla="*/ 131 w 131"/>
              <a:gd name="T17" fmla="*/ 119 h 119"/>
              <a:gd name="T18" fmla="*/ 131 w 131"/>
              <a:gd name="T19" fmla="*/ 51 h 119"/>
              <a:gd name="T20" fmla="*/ 97 w 131"/>
              <a:gd name="T21" fmla="*/ 23 h 119"/>
              <a:gd name="T22" fmla="*/ 68 w 131"/>
              <a:gd name="T23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119">
                <a:moveTo>
                  <a:pt x="68" y="0"/>
                </a:moveTo>
                <a:lnTo>
                  <a:pt x="34" y="23"/>
                </a:lnTo>
                <a:lnTo>
                  <a:pt x="0" y="51"/>
                </a:lnTo>
                <a:lnTo>
                  <a:pt x="0" y="119"/>
                </a:lnTo>
                <a:lnTo>
                  <a:pt x="46" y="119"/>
                </a:lnTo>
                <a:lnTo>
                  <a:pt x="46" y="57"/>
                </a:lnTo>
                <a:lnTo>
                  <a:pt x="85" y="57"/>
                </a:lnTo>
                <a:lnTo>
                  <a:pt x="85" y="119"/>
                </a:lnTo>
                <a:lnTo>
                  <a:pt x="131" y="119"/>
                </a:lnTo>
                <a:lnTo>
                  <a:pt x="131" y="51"/>
                </a:lnTo>
                <a:lnTo>
                  <a:pt x="97" y="23"/>
                </a:lnTo>
                <a:lnTo>
                  <a:pt x="68" y="0"/>
                </a:ln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4"/>
          <p:cNvSpPr>
            <a:spLocks/>
          </p:cNvSpPr>
          <p:nvPr/>
        </p:nvSpPr>
        <p:spPr bwMode="auto">
          <a:xfrm>
            <a:off x="2707734" y="2771652"/>
            <a:ext cx="338479" cy="157293"/>
          </a:xfrm>
          <a:custGeom>
            <a:avLst/>
            <a:gdLst>
              <a:gd name="T0" fmla="*/ 136 w 170"/>
              <a:gd name="T1" fmla="*/ 39 h 79"/>
              <a:gd name="T2" fmla="*/ 136 w 170"/>
              <a:gd name="T3" fmla="*/ 5 h 79"/>
              <a:gd name="T4" fmla="*/ 114 w 170"/>
              <a:gd name="T5" fmla="*/ 5 h 79"/>
              <a:gd name="T6" fmla="*/ 114 w 170"/>
              <a:gd name="T7" fmla="*/ 22 h 79"/>
              <a:gd name="T8" fmla="*/ 97 w 170"/>
              <a:gd name="T9" fmla="*/ 5 h 79"/>
              <a:gd name="T10" fmla="*/ 85 w 170"/>
              <a:gd name="T11" fmla="*/ 0 h 79"/>
              <a:gd name="T12" fmla="*/ 74 w 170"/>
              <a:gd name="T13" fmla="*/ 5 h 79"/>
              <a:gd name="T14" fmla="*/ 0 w 170"/>
              <a:gd name="T15" fmla="*/ 68 h 79"/>
              <a:gd name="T16" fmla="*/ 6 w 170"/>
              <a:gd name="T17" fmla="*/ 79 h 79"/>
              <a:gd name="T18" fmla="*/ 85 w 170"/>
              <a:gd name="T19" fmla="*/ 17 h 79"/>
              <a:gd name="T20" fmla="*/ 164 w 170"/>
              <a:gd name="T21" fmla="*/ 79 h 79"/>
              <a:gd name="T22" fmla="*/ 170 w 170"/>
              <a:gd name="T23" fmla="*/ 68 h 79"/>
              <a:gd name="T24" fmla="*/ 136 w 170"/>
              <a:gd name="T25" fmla="*/ 3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0" h="79">
                <a:moveTo>
                  <a:pt x="136" y="39"/>
                </a:moveTo>
                <a:lnTo>
                  <a:pt x="136" y="5"/>
                </a:lnTo>
                <a:lnTo>
                  <a:pt x="114" y="5"/>
                </a:lnTo>
                <a:lnTo>
                  <a:pt x="114" y="22"/>
                </a:lnTo>
                <a:lnTo>
                  <a:pt x="97" y="5"/>
                </a:lnTo>
                <a:lnTo>
                  <a:pt x="85" y="0"/>
                </a:lnTo>
                <a:lnTo>
                  <a:pt x="74" y="5"/>
                </a:lnTo>
                <a:lnTo>
                  <a:pt x="0" y="68"/>
                </a:lnTo>
                <a:lnTo>
                  <a:pt x="6" y="79"/>
                </a:lnTo>
                <a:lnTo>
                  <a:pt x="85" y="17"/>
                </a:lnTo>
                <a:lnTo>
                  <a:pt x="164" y="79"/>
                </a:lnTo>
                <a:lnTo>
                  <a:pt x="170" y="68"/>
                </a:lnTo>
                <a:lnTo>
                  <a:pt x="136" y="39"/>
                </a:ln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85"/>
          <p:cNvSpPr>
            <a:spLocks/>
          </p:cNvSpPr>
          <p:nvPr/>
        </p:nvSpPr>
        <p:spPr bwMode="auto">
          <a:xfrm>
            <a:off x="5636577" y="2771652"/>
            <a:ext cx="203088" cy="416131"/>
          </a:xfrm>
          <a:custGeom>
            <a:avLst/>
            <a:gdLst>
              <a:gd name="T0" fmla="*/ 14 w 18"/>
              <a:gd name="T1" fmla="*/ 0 h 37"/>
              <a:gd name="T2" fmla="*/ 5 w 18"/>
              <a:gd name="T3" fmla="*/ 0 h 37"/>
              <a:gd name="T4" fmla="*/ 0 w 18"/>
              <a:gd name="T5" fmla="*/ 3 h 37"/>
              <a:gd name="T6" fmla="*/ 0 w 18"/>
              <a:gd name="T7" fmla="*/ 3 h 37"/>
              <a:gd name="T8" fmla="*/ 0 w 18"/>
              <a:gd name="T9" fmla="*/ 4 h 37"/>
              <a:gd name="T10" fmla="*/ 0 w 18"/>
              <a:gd name="T11" fmla="*/ 17 h 37"/>
              <a:gd name="T12" fmla="*/ 2 w 18"/>
              <a:gd name="T13" fmla="*/ 18 h 37"/>
              <a:gd name="T14" fmla="*/ 3 w 18"/>
              <a:gd name="T15" fmla="*/ 17 h 37"/>
              <a:gd name="T16" fmla="*/ 3 w 18"/>
              <a:gd name="T17" fmla="*/ 6 h 37"/>
              <a:gd name="T18" fmla="*/ 4 w 18"/>
              <a:gd name="T19" fmla="*/ 6 h 37"/>
              <a:gd name="T20" fmla="*/ 4 w 18"/>
              <a:gd name="T21" fmla="*/ 16 h 37"/>
              <a:gd name="T22" fmla="*/ 4 w 18"/>
              <a:gd name="T23" fmla="*/ 17 h 37"/>
              <a:gd name="T24" fmla="*/ 4 w 18"/>
              <a:gd name="T25" fmla="*/ 35 h 37"/>
              <a:gd name="T26" fmla="*/ 6 w 18"/>
              <a:gd name="T27" fmla="*/ 37 h 37"/>
              <a:gd name="T28" fmla="*/ 9 w 18"/>
              <a:gd name="T29" fmla="*/ 35 h 37"/>
              <a:gd name="T30" fmla="*/ 9 w 18"/>
              <a:gd name="T31" fmla="*/ 19 h 37"/>
              <a:gd name="T32" fmla="*/ 10 w 18"/>
              <a:gd name="T33" fmla="*/ 19 h 37"/>
              <a:gd name="T34" fmla="*/ 10 w 18"/>
              <a:gd name="T35" fmla="*/ 35 h 37"/>
              <a:gd name="T36" fmla="*/ 12 w 18"/>
              <a:gd name="T37" fmla="*/ 37 h 37"/>
              <a:gd name="T38" fmla="*/ 14 w 18"/>
              <a:gd name="T39" fmla="*/ 35 h 37"/>
              <a:gd name="T40" fmla="*/ 14 w 18"/>
              <a:gd name="T41" fmla="*/ 16 h 37"/>
              <a:gd name="T42" fmla="*/ 14 w 18"/>
              <a:gd name="T43" fmla="*/ 16 h 37"/>
              <a:gd name="T44" fmla="*/ 14 w 18"/>
              <a:gd name="T45" fmla="*/ 6 h 37"/>
              <a:gd name="T46" fmla="*/ 15 w 18"/>
              <a:gd name="T47" fmla="*/ 6 h 37"/>
              <a:gd name="T48" fmla="*/ 15 w 18"/>
              <a:gd name="T49" fmla="*/ 17 h 37"/>
              <a:gd name="T50" fmla="*/ 17 w 18"/>
              <a:gd name="T51" fmla="*/ 18 h 37"/>
              <a:gd name="T52" fmla="*/ 18 w 18"/>
              <a:gd name="T53" fmla="*/ 17 h 37"/>
              <a:gd name="T54" fmla="*/ 18 w 18"/>
              <a:gd name="T55" fmla="*/ 4 h 37"/>
              <a:gd name="T56" fmla="*/ 18 w 18"/>
              <a:gd name="T57" fmla="*/ 3 h 37"/>
              <a:gd name="T58" fmla="*/ 18 w 18"/>
              <a:gd name="T59" fmla="*/ 3 h 37"/>
              <a:gd name="T60" fmla="*/ 14 w 18"/>
              <a:gd name="T61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" h="37">
                <a:moveTo>
                  <a:pt x="14" y="0"/>
                </a:move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1" y="18"/>
                  <a:pt x="2" y="18"/>
                </a:cubicBezTo>
                <a:cubicBezTo>
                  <a:pt x="2" y="18"/>
                  <a:pt x="3" y="17"/>
                  <a:pt x="3" y="17"/>
                </a:cubicBezTo>
                <a:cubicBezTo>
                  <a:pt x="3" y="6"/>
                  <a:pt x="3" y="6"/>
                  <a:pt x="3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4" y="16"/>
                  <a:pt x="4" y="17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36"/>
                  <a:pt x="5" y="37"/>
                  <a:pt x="6" y="37"/>
                </a:cubicBezTo>
                <a:cubicBezTo>
                  <a:pt x="8" y="37"/>
                  <a:pt x="9" y="36"/>
                  <a:pt x="9" y="35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7"/>
                  <a:pt x="12" y="37"/>
                </a:cubicBezTo>
                <a:cubicBezTo>
                  <a:pt x="13" y="37"/>
                  <a:pt x="14" y="36"/>
                  <a:pt x="14" y="35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6"/>
                  <a:pt x="14" y="6"/>
                  <a:pt x="14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8"/>
                  <a:pt x="17" y="18"/>
                </a:cubicBezTo>
                <a:cubicBezTo>
                  <a:pt x="18" y="18"/>
                  <a:pt x="18" y="17"/>
                  <a:pt x="18" y="17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2"/>
                  <a:pt x="17" y="0"/>
                  <a:pt x="14" y="0"/>
                </a:cubicBezTo>
                <a:close/>
              </a:path>
            </a:pathLst>
          </a:cu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Oval 86"/>
          <p:cNvSpPr>
            <a:spLocks noChangeArrowheads="1"/>
          </p:cNvSpPr>
          <p:nvPr/>
        </p:nvSpPr>
        <p:spPr bwMode="auto">
          <a:xfrm>
            <a:off x="5692327" y="2682054"/>
            <a:ext cx="89598" cy="77651"/>
          </a:xfrm>
          <a:prstGeom prst="ellipse">
            <a:avLst/>
          </a:pr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7"/>
          <p:cNvSpPr>
            <a:spLocks/>
          </p:cNvSpPr>
          <p:nvPr/>
        </p:nvSpPr>
        <p:spPr bwMode="auto">
          <a:xfrm>
            <a:off x="4173151" y="4131543"/>
            <a:ext cx="416131" cy="394229"/>
          </a:xfrm>
          <a:custGeom>
            <a:avLst/>
            <a:gdLst>
              <a:gd name="T0" fmla="*/ 0 w 37"/>
              <a:gd name="T1" fmla="*/ 34 h 35"/>
              <a:gd name="T2" fmla="*/ 2 w 37"/>
              <a:gd name="T3" fmla="*/ 35 h 35"/>
              <a:gd name="T4" fmla="*/ 6 w 37"/>
              <a:gd name="T5" fmla="*/ 27 h 35"/>
              <a:gd name="T6" fmla="*/ 23 w 37"/>
              <a:gd name="T7" fmla="*/ 24 h 35"/>
              <a:gd name="T8" fmla="*/ 37 w 37"/>
              <a:gd name="T9" fmla="*/ 0 h 35"/>
              <a:gd name="T10" fmla="*/ 4 w 37"/>
              <a:gd name="T11" fmla="*/ 26 h 35"/>
              <a:gd name="T12" fmla="*/ 20 w 37"/>
              <a:gd name="T13" fmla="*/ 11 h 35"/>
              <a:gd name="T14" fmla="*/ 0 w 37"/>
              <a:gd name="T15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" h="35">
                <a:moveTo>
                  <a:pt x="0" y="34"/>
                </a:moveTo>
                <a:cubicBezTo>
                  <a:pt x="0" y="34"/>
                  <a:pt x="0" y="35"/>
                  <a:pt x="2" y="35"/>
                </a:cubicBezTo>
                <a:cubicBezTo>
                  <a:pt x="2" y="33"/>
                  <a:pt x="6" y="27"/>
                  <a:pt x="6" y="27"/>
                </a:cubicBezTo>
                <a:cubicBezTo>
                  <a:pt x="6" y="27"/>
                  <a:pt x="15" y="33"/>
                  <a:pt x="23" y="24"/>
                </a:cubicBezTo>
                <a:cubicBezTo>
                  <a:pt x="32" y="14"/>
                  <a:pt x="26" y="7"/>
                  <a:pt x="37" y="0"/>
                </a:cubicBezTo>
                <a:cubicBezTo>
                  <a:pt x="9" y="6"/>
                  <a:pt x="4" y="15"/>
                  <a:pt x="4" y="26"/>
                </a:cubicBezTo>
                <a:cubicBezTo>
                  <a:pt x="7" y="21"/>
                  <a:pt x="14" y="13"/>
                  <a:pt x="20" y="11"/>
                </a:cubicBezTo>
                <a:cubicBezTo>
                  <a:pt x="9" y="18"/>
                  <a:pt x="3" y="29"/>
                  <a:pt x="0" y="34"/>
                </a:cubicBez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88"/>
          <p:cNvSpPr>
            <a:spLocks/>
          </p:cNvSpPr>
          <p:nvPr/>
        </p:nvSpPr>
        <p:spPr bwMode="auto">
          <a:xfrm>
            <a:off x="4206999" y="1387868"/>
            <a:ext cx="336488" cy="302640"/>
          </a:xfrm>
          <a:custGeom>
            <a:avLst/>
            <a:gdLst>
              <a:gd name="T0" fmla="*/ 15 w 30"/>
              <a:gd name="T1" fmla="*/ 6 h 27"/>
              <a:gd name="T2" fmla="*/ 8 w 30"/>
              <a:gd name="T3" fmla="*/ 0 h 27"/>
              <a:gd name="T4" fmla="*/ 1 w 30"/>
              <a:gd name="T5" fmla="*/ 9 h 27"/>
              <a:gd name="T6" fmla="*/ 15 w 30"/>
              <a:gd name="T7" fmla="*/ 27 h 27"/>
              <a:gd name="T8" fmla="*/ 30 w 30"/>
              <a:gd name="T9" fmla="*/ 9 h 27"/>
              <a:gd name="T10" fmla="*/ 23 w 30"/>
              <a:gd name="T11" fmla="*/ 0 h 27"/>
              <a:gd name="T12" fmla="*/ 15 w 30"/>
              <a:gd name="T13" fmla="*/ 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27">
                <a:moveTo>
                  <a:pt x="15" y="6"/>
                </a:moveTo>
                <a:cubicBezTo>
                  <a:pt x="14" y="2"/>
                  <a:pt x="11" y="0"/>
                  <a:pt x="8" y="0"/>
                </a:cubicBezTo>
                <a:cubicBezTo>
                  <a:pt x="2" y="0"/>
                  <a:pt x="0" y="4"/>
                  <a:pt x="1" y="9"/>
                </a:cubicBezTo>
                <a:cubicBezTo>
                  <a:pt x="1" y="15"/>
                  <a:pt x="9" y="19"/>
                  <a:pt x="15" y="27"/>
                </a:cubicBezTo>
                <a:cubicBezTo>
                  <a:pt x="21" y="19"/>
                  <a:pt x="29" y="15"/>
                  <a:pt x="30" y="9"/>
                </a:cubicBezTo>
                <a:cubicBezTo>
                  <a:pt x="30" y="4"/>
                  <a:pt x="28" y="1"/>
                  <a:pt x="23" y="0"/>
                </a:cubicBezTo>
                <a:cubicBezTo>
                  <a:pt x="19" y="0"/>
                  <a:pt x="17" y="2"/>
                  <a:pt x="15" y="6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159652" y="4081514"/>
            <a:ext cx="1497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U</a:t>
            </a:r>
            <a:r>
              <a:rPr lang="en-US" altLang="zh-CN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se</a:t>
            </a:r>
            <a:r>
              <a:rPr lang="zh-CN" altLang="en-US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Case</a:t>
            </a:r>
            <a:endParaRPr lang="zh-CN" altLang="en-US" sz="2800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" name="AutoShape 4"/>
          <p:cNvSpPr>
            <a:spLocks noChangeAspect="1" noChangeArrowheads="1" noTextEdit="1"/>
          </p:cNvSpPr>
          <p:nvPr/>
        </p:nvSpPr>
        <p:spPr bwMode="auto">
          <a:xfrm>
            <a:off x="1557615" y="1288264"/>
            <a:ext cx="3016250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557615" y="1699427"/>
            <a:ext cx="2022475" cy="2022475"/>
          </a:xfrm>
          <a:prstGeom prst="ellipse">
            <a:avLst/>
          </a:pr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1708428" y="1850239"/>
            <a:ext cx="1720850" cy="1720850"/>
          </a:xfrm>
          <a:prstGeom prst="ellipse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3014940" y="3544102"/>
            <a:ext cx="838200" cy="1022350"/>
          </a:xfrm>
          <a:custGeom>
            <a:avLst/>
            <a:gdLst>
              <a:gd name="T0" fmla="*/ 0 w 528"/>
              <a:gd name="T1" fmla="*/ 77 h 644"/>
              <a:gd name="T2" fmla="*/ 406 w 528"/>
              <a:gd name="T3" fmla="*/ 644 h 644"/>
              <a:gd name="T4" fmla="*/ 528 w 528"/>
              <a:gd name="T5" fmla="*/ 560 h 644"/>
              <a:gd name="T6" fmla="*/ 136 w 528"/>
              <a:gd name="T7" fmla="*/ 0 h 644"/>
              <a:gd name="T8" fmla="*/ 0 w 528"/>
              <a:gd name="T9" fmla="*/ 77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644">
                <a:moveTo>
                  <a:pt x="0" y="77"/>
                </a:moveTo>
                <a:lnTo>
                  <a:pt x="406" y="644"/>
                </a:lnTo>
                <a:lnTo>
                  <a:pt x="528" y="560"/>
                </a:lnTo>
                <a:lnTo>
                  <a:pt x="136" y="0"/>
                </a:lnTo>
                <a:lnTo>
                  <a:pt x="0" y="77"/>
                </a:ln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2525990" y="1901039"/>
            <a:ext cx="46038" cy="403225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2525990" y="3131352"/>
            <a:ext cx="46038" cy="403225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1944965" y="2969427"/>
            <a:ext cx="317500" cy="317500"/>
          </a:xfrm>
          <a:custGeom>
            <a:avLst/>
            <a:gdLst>
              <a:gd name="T0" fmla="*/ 21 w 200"/>
              <a:gd name="T1" fmla="*/ 200 h 200"/>
              <a:gd name="T2" fmla="*/ 0 w 200"/>
              <a:gd name="T3" fmla="*/ 180 h 200"/>
              <a:gd name="T4" fmla="*/ 180 w 200"/>
              <a:gd name="T5" fmla="*/ 0 h 200"/>
              <a:gd name="T6" fmla="*/ 200 w 200"/>
              <a:gd name="T7" fmla="*/ 21 h 200"/>
              <a:gd name="T8" fmla="*/ 21 w 200"/>
              <a:gd name="T9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00">
                <a:moveTo>
                  <a:pt x="21" y="200"/>
                </a:moveTo>
                <a:lnTo>
                  <a:pt x="0" y="180"/>
                </a:lnTo>
                <a:lnTo>
                  <a:pt x="180" y="0"/>
                </a:lnTo>
                <a:lnTo>
                  <a:pt x="200" y="21"/>
                </a:lnTo>
                <a:lnTo>
                  <a:pt x="21" y="20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2848253" y="2974189"/>
            <a:ext cx="319088" cy="317500"/>
          </a:xfrm>
          <a:custGeom>
            <a:avLst/>
            <a:gdLst>
              <a:gd name="T0" fmla="*/ 201 w 201"/>
              <a:gd name="T1" fmla="*/ 180 h 200"/>
              <a:gd name="T2" fmla="*/ 180 w 201"/>
              <a:gd name="T3" fmla="*/ 200 h 200"/>
              <a:gd name="T4" fmla="*/ 0 w 201"/>
              <a:gd name="T5" fmla="*/ 21 h 200"/>
              <a:gd name="T6" fmla="*/ 21 w 201"/>
              <a:gd name="T7" fmla="*/ 0 h 200"/>
              <a:gd name="T8" fmla="*/ 201 w 201"/>
              <a:gd name="T9" fmla="*/ 1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200">
                <a:moveTo>
                  <a:pt x="201" y="180"/>
                </a:moveTo>
                <a:lnTo>
                  <a:pt x="180" y="200"/>
                </a:lnTo>
                <a:lnTo>
                  <a:pt x="0" y="21"/>
                </a:lnTo>
                <a:lnTo>
                  <a:pt x="21" y="0"/>
                </a:lnTo>
                <a:lnTo>
                  <a:pt x="201" y="18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1949728" y="2153452"/>
            <a:ext cx="319088" cy="315913"/>
          </a:xfrm>
          <a:custGeom>
            <a:avLst/>
            <a:gdLst>
              <a:gd name="T0" fmla="*/ 21 w 201"/>
              <a:gd name="T1" fmla="*/ 0 h 199"/>
              <a:gd name="T2" fmla="*/ 0 w 201"/>
              <a:gd name="T3" fmla="*/ 20 h 199"/>
              <a:gd name="T4" fmla="*/ 180 w 201"/>
              <a:gd name="T5" fmla="*/ 199 h 199"/>
              <a:gd name="T6" fmla="*/ 201 w 201"/>
              <a:gd name="T7" fmla="*/ 178 h 199"/>
              <a:gd name="T8" fmla="*/ 21 w 201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99">
                <a:moveTo>
                  <a:pt x="21" y="0"/>
                </a:moveTo>
                <a:lnTo>
                  <a:pt x="0" y="20"/>
                </a:lnTo>
                <a:lnTo>
                  <a:pt x="180" y="199"/>
                </a:lnTo>
                <a:lnTo>
                  <a:pt x="201" y="178"/>
                </a:lnTo>
                <a:lnTo>
                  <a:pt x="21" y="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2843490" y="2097889"/>
            <a:ext cx="319088" cy="314325"/>
          </a:xfrm>
          <a:custGeom>
            <a:avLst/>
            <a:gdLst>
              <a:gd name="T0" fmla="*/ 201 w 201"/>
              <a:gd name="T1" fmla="*/ 20 h 198"/>
              <a:gd name="T2" fmla="*/ 180 w 201"/>
              <a:gd name="T3" fmla="*/ 0 h 198"/>
              <a:gd name="T4" fmla="*/ 0 w 201"/>
              <a:gd name="T5" fmla="*/ 178 h 198"/>
              <a:gd name="T6" fmla="*/ 21 w 201"/>
              <a:gd name="T7" fmla="*/ 198 h 198"/>
              <a:gd name="T8" fmla="*/ 201 w 201"/>
              <a:gd name="T9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98">
                <a:moveTo>
                  <a:pt x="201" y="20"/>
                </a:moveTo>
                <a:lnTo>
                  <a:pt x="180" y="0"/>
                </a:lnTo>
                <a:lnTo>
                  <a:pt x="0" y="178"/>
                </a:lnTo>
                <a:lnTo>
                  <a:pt x="21" y="198"/>
                </a:lnTo>
                <a:lnTo>
                  <a:pt x="201" y="2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2968903" y="2666214"/>
            <a:ext cx="404813" cy="46038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763990" y="2666214"/>
            <a:ext cx="403225" cy="46038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3580090" y="1343827"/>
            <a:ext cx="696913" cy="287338"/>
          </a:xfrm>
          <a:prstGeom prst="rect">
            <a:avLst/>
          </a:pr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4118253" y="1922018"/>
            <a:ext cx="696913" cy="287338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4098976" y="3032814"/>
            <a:ext cx="696913" cy="287338"/>
          </a:xfrm>
          <a:prstGeom prst="rect">
            <a:avLst/>
          </a:prstGeom>
          <a:solidFill>
            <a:srgbClr val="DD24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10991" y="1318219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mtClean="0">
                <a:solidFill>
                  <a:schemeClr val="bg1"/>
                </a:solidFill>
              </a:rPr>
              <a:t>UC_1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49154" y="1890496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mtClean="0">
                <a:solidFill>
                  <a:schemeClr val="bg1"/>
                </a:solidFill>
              </a:rPr>
              <a:t>UC_2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27777" y="3007206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</a:rPr>
              <a:t>UC_4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82072" y="1236566"/>
            <a:ext cx="313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用户登录网站，设计报名表，发布主观问答、选择等题目，对题目进行</a:t>
            </a:r>
            <a:r>
              <a:rPr lang="zh-CN" altLang="en-US" sz="1200" dirty="0" smtClean="0">
                <a:solidFill>
                  <a:srgbClr val="1C2B38"/>
                </a:solidFill>
              </a:rPr>
              <a:t>编辑</a:t>
            </a:r>
            <a:r>
              <a:rPr lang="zh-CN" altLang="en-US" sz="1200" dirty="0" smtClean="0">
                <a:solidFill>
                  <a:srgbClr val="1C2B38"/>
                </a:solidFill>
              </a:rPr>
              <a:t>处理。</a:t>
            </a:r>
            <a:endParaRPr lang="zh-CN" altLang="en-US" sz="1200" dirty="0">
              <a:solidFill>
                <a:srgbClr val="1C2B38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31039" y="1806087"/>
            <a:ext cx="313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活动发布者可以通过链接发布问卷，之后可以查看、查询。</a:t>
            </a:r>
            <a:endParaRPr lang="zh-CN" altLang="en-US" sz="1200" dirty="0">
              <a:solidFill>
                <a:srgbClr val="1C2B38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05044" y="2906922"/>
            <a:ext cx="3139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活动发布者可以查看不同</a:t>
            </a:r>
            <a:r>
              <a:rPr lang="en-US" altLang="zh-CN" sz="1200" dirty="0" err="1">
                <a:solidFill>
                  <a:srgbClr val="1C2B38"/>
                </a:solidFill>
              </a:rPr>
              <a:t>ip</a:t>
            </a:r>
            <a:r>
              <a:rPr lang="zh-CN" altLang="en-US" sz="1200" dirty="0">
                <a:solidFill>
                  <a:srgbClr val="1C2B38"/>
                </a:solidFill>
              </a:rPr>
              <a:t>的输入信息，并对数据进行简单的分析，可以导出原始数据和分析</a:t>
            </a:r>
            <a:r>
              <a:rPr lang="zh-CN" altLang="en-US" sz="1200" dirty="0" smtClean="0">
                <a:solidFill>
                  <a:srgbClr val="1C2B38"/>
                </a:solidFill>
              </a:rPr>
              <a:t>结果。</a:t>
            </a:r>
            <a:endParaRPr lang="zh-CN" altLang="en-US" sz="1200" dirty="0">
              <a:solidFill>
                <a:srgbClr val="1C2B38"/>
              </a:solidFill>
            </a:endParaRPr>
          </a:p>
        </p:txBody>
      </p:sp>
      <p:sp>
        <p:nvSpPr>
          <p:cNvPr id="27" name="Freeform 36"/>
          <p:cNvSpPr>
            <a:spLocks/>
          </p:cNvSpPr>
          <p:nvPr/>
        </p:nvSpPr>
        <p:spPr bwMode="auto">
          <a:xfrm>
            <a:off x="2853015" y="1491464"/>
            <a:ext cx="642938" cy="571500"/>
          </a:xfrm>
          <a:custGeom>
            <a:avLst/>
            <a:gdLst>
              <a:gd name="T0" fmla="*/ 0 w 405"/>
              <a:gd name="T1" fmla="*/ 360 h 360"/>
              <a:gd name="T2" fmla="*/ 167 w 405"/>
              <a:gd name="T3" fmla="*/ 0 h 360"/>
              <a:gd name="T4" fmla="*/ 405 w 405"/>
              <a:gd name="T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5" h="360">
                <a:moveTo>
                  <a:pt x="0" y="360"/>
                </a:moveTo>
                <a:lnTo>
                  <a:pt x="167" y="0"/>
                </a:lnTo>
                <a:lnTo>
                  <a:pt x="405" y="0"/>
                </a:lnTo>
              </a:path>
            </a:pathLst>
          </a:custGeom>
          <a:noFill/>
          <a:ln w="19050" cap="flat">
            <a:solidFill>
              <a:srgbClr val="FFC54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7"/>
          <p:cNvSpPr>
            <a:spLocks/>
          </p:cNvSpPr>
          <p:nvPr/>
        </p:nvSpPr>
        <p:spPr bwMode="auto">
          <a:xfrm>
            <a:off x="3199090" y="2074077"/>
            <a:ext cx="919163" cy="38735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FF8B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8"/>
          <p:cNvSpPr>
            <a:spLocks/>
          </p:cNvSpPr>
          <p:nvPr/>
        </p:nvSpPr>
        <p:spPr bwMode="auto">
          <a:xfrm>
            <a:off x="2887940" y="3166277"/>
            <a:ext cx="1200150" cy="163513"/>
          </a:xfrm>
          <a:custGeom>
            <a:avLst/>
            <a:gdLst>
              <a:gd name="T0" fmla="*/ 0 w 756"/>
              <a:gd name="T1" fmla="*/ 98 h 103"/>
              <a:gd name="T2" fmla="*/ 499 w 756"/>
              <a:gd name="T3" fmla="*/ 103 h 103"/>
              <a:gd name="T4" fmla="*/ 756 w 756"/>
              <a:gd name="T5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6" h="103">
                <a:moveTo>
                  <a:pt x="0" y="98"/>
                </a:moveTo>
                <a:lnTo>
                  <a:pt x="499" y="103"/>
                </a:lnTo>
                <a:lnTo>
                  <a:pt x="756" y="0"/>
                </a:lnTo>
              </a:path>
            </a:pathLst>
          </a:custGeom>
          <a:noFill/>
          <a:ln w="19050" cap="flat">
            <a:solidFill>
              <a:srgbClr val="DD2405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2" name="图表 1"/>
          <p:cNvGraphicFramePr/>
          <p:nvPr>
            <p:extLst/>
          </p:nvPr>
        </p:nvGraphicFramePr>
        <p:xfrm>
          <a:off x="1575228" y="1767103"/>
          <a:ext cx="1987250" cy="1887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等腰三角形 37"/>
          <p:cNvSpPr>
            <a:spLocks noChangeAspect="1"/>
          </p:cNvSpPr>
          <p:nvPr/>
        </p:nvSpPr>
        <p:spPr>
          <a:xfrm rot="16200000" flipH="1">
            <a:off x="4752602" y="4253125"/>
            <a:ext cx="208802" cy="180000"/>
          </a:xfrm>
          <a:prstGeom prst="triangle">
            <a:avLst/>
          </a:prstGeom>
          <a:noFill/>
          <a:ln w="12700">
            <a:solidFill>
              <a:srgbClr val="1C2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0094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任务划分介绍</a:t>
            </a:r>
            <a:endParaRPr lang="zh-CN" altLang="en-US" sz="2000" b="1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1C2B38"/>
                </a:solidFill>
              </a:rPr>
              <a:t>whyNotDance</a:t>
            </a:r>
            <a:endParaRPr lang="en-US" altLang="zh-CN" sz="1800" b="0" dirty="0" smtClean="0">
              <a:solidFill>
                <a:srgbClr val="1C2B38"/>
              </a:solidFill>
            </a:endParaRPr>
          </a:p>
        </p:txBody>
      </p:sp>
      <p:sp>
        <p:nvSpPr>
          <p:cNvPr id="45" name="Freeform 37"/>
          <p:cNvSpPr>
            <a:spLocks/>
          </p:cNvSpPr>
          <p:nvPr/>
        </p:nvSpPr>
        <p:spPr bwMode="auto">
          <a:xfrm>
            <a:off x="3251135" y="2579898"/>
            <a:ext cx="919163" cy="38735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TextBox 32"/>
          <p:cNvSpPr txBox="1"/>
          <p:nvPr/>
        </p:nvSpPr>
        <p:spPr>
          <a:xfrm>
            <a:off x="4117798" y="2436997"/>
            <a:ext cx="717320" cy="338554"/>
          </a:xfrm>
          <a:prstGeom prst="rect">
            <a:avLst/>
          </a:prstGeom>
          <a:solidFill>
            <a:srgbClr val="EF5E3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UC_3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81600" y="2375608"/>
            <a:ext cx="313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活动参与者通过链接填写问卷，后台数据库实时更新。</a:t>
            </a:r>
            <a:endParaRPr lang="zh-CN" altLang="en-US" sz="1200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4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/>
      <p:bldP spid="36" grpId="0"/>
      <p:bldP spid="37" grpId="0"/>
      <p:bldP spid="28" grpId="0" animBg="1"/>
      <p:bldP spid="29" grpId="0" animBg="1"/>
      <p:bldP spid="45" grpId="0" animBg="1"/>
      <p:bldP spid="46" grpId="0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0094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任务划分介绍</a:t>
            </a:r>
            <a:endParaRPr lang="zh-CN" altLang="en-US" sz="2000" b="1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1C2B38"/>
                </a:solidFill>
              </a:rPr>
              <a:t>whyNotDance</a:t>
            </a:r>
            <a:endParaRPr lang="en-US" altLang="zh-CN" sz="1800" b="0" dirty="0" smtClean="0">
              <a:solidFill>
                <a:srgbClr val="1C2B38"/>
              </a:solidFill>
            </a:endParaRPr>
          </a:p>
        </p:txBody>
      </p:sp>
      <p:sp>
        <p:nvSpPr>
          <p:cNvPr id="44" name="TextBox 491"/>
          <p:cNvSpPr txBox="1"/>
          <p:nvPr/>
        </p:nvSpPr>
        <p:spPr>
          <a:xfrm>
            <a:off x="2491862" y="1001354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smtClean="0">
                <a:solidFill>
                  <a:srgbClr val="1C2B38"/>
                </a:solidFill>
              </a:rPr>
              <a:t>数据库相关</a:t>
            </a:r>
            <a:r>
              <a:rPr lang="en-US" altLang="zh-CN" sz="3000" b="1" dirty="0" smtClean="0">
                <a:solidFill>
                  <a:srgbClr val="1C2B38"/>
                </a:solidFill>
              </a:rPr>
              <a:t> 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035623" y="1547021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建立基本的</a:t>
            </a:r>
            <a:r>
              <a:rPr lang="en-US" altLang="zh-CN" sz="1600" dirty="0" smtClean="0">
                <a:solidFill>
                  <a:srgbClr val="1C2B38"/>
                </a:solidFill>
              </a:rPr>
              <a:t>Model</a:t>
            </a:r>
            <a:r>
              <a:rPr lang="zh-CN" altLang="en-US" sz="1600" dirty="0" smtClean="0">
                <a:solidFill>
                  <a:srgbClr val="1C2B38"/>
                </a:solidFill>
              </a:rPr>
              <a:t>；接收前端</a:t>
            </a:r>
            <a:r>
              <a:rPr lang="en-US" altLang="zh-CN" sz="1600" dirty="0" err="1" smtClean="0">
                <a:solidFill>
                  <a:srgbClr val="1C2B38"/>
                </a:solidFill>
              </a:rPr>
              <a:t>api</a:t>
            </a:r>
            <a:r>
              <a:rPr lang="zh-CN" altLang="en-US" sz="1600" dirty="0" smtClean="0">
                <a:solidFill>
                  <a:srgbClr val="1C2B38"/>
                </a:solidFill>
              </a:rPr>
              <a:t>发送的消息，更新数据库中的相应信息，并把状态返回给前端展示。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35623" y="3752201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当用户以游客身份登录，或者超级管理员登录时设计要显示的内容和功能。并且根据用户的操作实现权限的改变。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cxnSp>
        <p:nvCxnSpPr>
          <p:cNvPr id="50" name="直接连接符 16"/>
          <p:cNvCxnSpPr/>
          <p:nvPr/>
        </p:nvCxnSpPr>
        <p:spPr>
          <a:xfrm>
            <a:off x="2135966" y="2972575"/>
            <a:ext cx="2985341" cy="0"/>
          </a:xfrm>
          <a:prstGeom prst="line">
            <a:avLst/>
          </a:prstGeom>
          <a:ln>
            <a:solidFill>
              <a:srgbClr val="152C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9"/>
          <p:cNvSpPr>
            <a:spLocks/>
          </p:cNvSpPr>
          <p:nvPr/>
        </p:nvSpPr>
        <p:spPr bwMode="auto">
          <a:xfrm>
            <a:off x="963749" y="2284050"/>
            <a:ext cx="428960" cy="584779"/>
          </a:xfrm>
          <a:custGeom>
            <a:avLst/>
            <a:gdLst>
              <a:gd name="T0" fmla="*/ 24 w 99"/>
              <a:gd name="T1" fmla="*/ 49 h 135"/>
              <a:gd name="T2" fmla="*/ 0 w 99"/>
              <a:gd name="T3" fmla="*/ 49 h 135"/>
              <a:gd name="T4" fmla="*/ 50 w 99"/>
              <a:gd name="T5" fmla="*/ 0 h 135"/>
              <a:gd name="T6" fmla="*/ 99 w 99"/>
              <a:gd name="T7" fmla="*/ 49 h 135"/>
              <a:gd name="T8" fmla="*/ 75 w 99"/>
              <a:gd name="T9" fmla="*/ 49 h 135"/>
              <a:gd name="T10" fmla="*/ 75 w 99"/>
              <a:gd name="T11" fmla="*/ 110 h 135"/>
              <a:gd name="T12" fmla="*/ 75 w 99"/>
              <a:gd name="T13" fmla="*/ 110 h 135"/>
              <a:gd name="T14" fmla="*/ 49 w 99"/>
              <a:gd name="T15" fmla="*/ 135 h 135"/>
              <a:gd name="T16" fmla="*/ 24 w 99"/>
              <a:gd name="T17" fmla="*/ 110 h 135"/>
              <a:gd name="T18" fmla="*/ 24 w 99"/>
              <a:gd name="T19" fmla="*/ 110 h 135"/>
              <a:gd name="T20" fmla="*/ 24 w 99"/>
              <a:gd name="T21" fmla="*/ 110 h 135"/>
              <a:gd name="T22" fmla="*/ 24 w 99"/>
              <a:gd name="T23" fmla="*/ 49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9" h="135">
                <a:moveTo>
                  <a:pt x="24" y="49"/>
                </a:moveTo>
                <a:cubicBezTo>
                  <a:pt x="0" y="49"/>
                  <a:pt x="0" y="49"/>
                  <a:pt x="0" y="49"/>
                </a:cubicBezTo>
                <a:cubicBezTo>
                  <a:pt x="50" y="0"/>
                  <a:pt x="50" y="0"/>
                  <a:pt x="50" y="0"/>
                </a:cubicBezTo>
                <a:cubicBezTo>
                  <a:pt x="99" y="49"/>
                  <a:pt x="99" y="49"/>
                  <a:pt x="99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75" y="124"/>
                  <a:pt x="63" y="135"/>
                  <a:pt x="49" y="135"/>
                </a:cubicBezTo>
                <a:cubicBezTo>
                  <a:pt x="35" y="135"/>
                  <a:pt x="24" y="124"/>
                  <a:pt x="24" y="110"/>
                </a:cubicBezTo>
                <a:cubicBezTo>
                  <a:pt x="24" y="110"/>
                  <a:pt x="24" y="110"/>
                  <a:pt x="24" y="110"/>
                </a:cubicBezTo>
                <a:cubicBezTo>
                  <a:pt x="24" y="110"/>
                  <a:pt x="24" y="110"/>
                  <a:pt x="24" y="110"/>
                </a:cubicBezTo>
                <a:lnTo>
                  <a:pt x="24" y="49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0"/>
          <p:cNvSpPr>
            <a:spLocks/>
          </p:cNvSpPr>
          <p:nvPr/>
        </p:nvSpPr>
        <p:spPr bwMode="auto">
          <a:xfrm>
            <a:off x="833595" y="2586523"/>
            <a:ext cx="434460" cy="581113"/>
          </a:xfrm>
          <a:custGeom>
            <a:avLst/>
            <a:gdLst>
              <a:gd name="T0" fmla="*/ 43 w 100"/>
              <a:gd name="T1" fmla="*/ 41 h 134"/>
              <a:gd name="T2" fmla="*/ 43 w 100"/>
              <a:gd name="T3" fmla="*/ 0 h 134"/>
              <a:gd name="T4" fmla="*/ 25 w 100"/>
              <a:gd name="T5" fmla="*/ 24 h 134"/>
              <a:gd name="T6" fmla="*/ 25 w 100"/>
              <a:gd name="T7" fmla="*/ 85 h 134"/>
              <a:gd name="T8" fmla="*/ 0 w 100"/>
              <a:gd name="T9" fmla="*/ 85 h 134"/>
              <a:gd name="T10" fmla="*/ 50 w 100"/>
              <a:gd name="T11" fmla="*/ 134 h 134"/>
              <a:gd name="T12" fmla="*/ 100 w 100"/>
              <a:gd name="T13" fmla="*/ 85 h 134"/>
              <a:gd name="T14" fmla="*/ 75 w 100"/>
              <a:gd name="T15" fmla="*/ 85 h 134"/>
              <a:gd name="T16" fmla="*/ 75 w 100"/>
              <a:gd name="T17" fmla="*/ 77 h 134"/>
              <a:gd name="T18" fmla="*/ 43 w 100"/>
              <a:gd name="T19" fmla="*/ 4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4">
                <a:moveTo>
                  <a:pt x="43" y="41"/>
                </a:moveTo>
                <a:cubicBezTo>
                  <a:pt x="43" y="0"/>
                  <a:pt x="43" y="0"/>
                  <a:pt x="43" y="0"/>
                </a:cubicBezTo>
                <a:cubicBezTo>
                  <a:pt x="33" y="3"/>
                  <a:pt x="25" y="12"/>
                  <a:pt x="25" y="24"/>
                </a:cubicBezTo>
                <a:cubicBezTo>
                  <a:pt x="25" y="85"/>
                  <a:pt x="25" y="85"/>
                  <a:pt x="25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77"/>
                  <a:pt x="75" y="77"/>
                  <a:pt x="75" y="77"/>
                </a:cubicBezTo>
                <a:cubicBezTo>
                  <a:pt x="57" y="75"/>
                  <a:pt x="43" y="59"/>
                  <a:pt x="43" y="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7"/>
          <p:cNvSpPr>
            <a:spLocks/>
          </p:cNvSpPr>
          <p:nvPr/>
        </p:nvSpPr>
        <p:spPr bwMode="auto">
          <a:xfrm>
            <a:off x="609949" y="1149322"/>
            <a:ext cx="1011907" cy="1013739"/>
          </a:xfrm>
          <a:custGeom>
            <a:avLst/>
            <a:gdLst>
              <a:gd name="T0" fmla="*/ 233 w 234"/>
              <a:gd name="T1" fmla="*/ 110 h 234"/>
              <a:gd name="T2" fmla="*/ 233 w 234"/>
              <a:gd name="T3" fmla="*/ 30 h 234"/>
              <a:gd name="T4" fmla="*/ 233 w 234"/>
              <a:gd name="T5" fmla="*/ 0 h 234"/>
              <a:gd name="T6" fmla="*/ 203 w 234"/>
              <a:gd name="T7" fmla="*/ 0 h 234"/>
              <a:gd name="T8" fmla="*/ 121 w 234"/>
              <a:gd name="T9" fmla="*/ 0 h 234"/>
              <a:gd name="T10" fmla="*/ 120 w 234"/>
              <a:gd name="T11" fmla="*/ 0 h 234"/>
              <a:gd name="T12" fmla="*/ 117 w 234"/>
              <a:gd name="T13" fmla="*/ 0 h 234"/>
              <a:gd name="T14" fmla="*/ 0 w 234"/>
              <a:gd name="T15" fmla="*/ 117 h 234"/>
              <a:gd name="T16" fmla="*/ 117 w 234"/>
              <a:gd name="T17" fmla="*/ 234 h 234"/>
              <a:gd name="T18" fmla="*/ 234 w 234"/>
              <a:gd name="T19" fmla="*/ 117 h 234"/>
              <a:gd name="T20" fmla="*/ 233 w 234"/>
              <a:gd name="T21" fmla="*/ 11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4" h="234">
                <a:moveTo>
                  <a:pt x="233" y="110"/>
                </a:moveTo>
                <a:cubicBezTo>
                  <a:pt x="233" y="30"/>
                  <a:pt x="233" y="30"/>
                  <a:pt x="233" y="30"/>
                </a:cubicBezTo>
                <a:cubicBezTo>
                  <a:pt x="233" y="0"/>
                  <a:pt x="233" y="0"/>
                  <a:pt x="233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19" y="0"/>
                  <a:pt x="118" y="0"/>
                  <a:pt x="117" y="0"/>
                </a:cubicBezTo>
                <a:cubicBezTo>
                  <a:pt x="52" y="0"/>
                  <a:pt x="0" y="52"/>
                  <a:pt x="0" y="117"/>
                </a:cubicBezTo>
                <a:cubicBezTo>
                  <a:pt x="0" y="181"/>
                  <a:pt x="52" y="234"/>
                  <a:pt x="117" y="234"/>
                </a:cubicBezTo>
                <a:cubicBezTo>
                  <a:pt x="181" y="234"/>
                  <a:pt x="234" y="181"/>
                  <a:pt x="234" y="117"/>
                </a:cubicBezTo>
                <a:cubicBezTo>
                  <a:pt x="234" y="115"/>
                  <a:pt x="233" y="112"/>
                  <a:pt x="233" y="11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Rectangle 334"/>
          <p:cNvSpPr>
            <a:spLocks noChangeArrowheads="1"/>
          </p:cNvSpPr>
          <p:nvPr/>
        </p:nvSpPr>
        <p:spPr bwMode="auto">
          <a:xfrm>
            <a:off x="604449" y="4181375"/>
            <a:ext cx="1022905" cy="25664"/>
          </a:xfrm>
          <a:prstGeom prst="rect">
            <a:avLst/>
          </a:prstGeom>
          <a:solidFill>
            <a:srgbClr val="FF6700"/>
          </a:solidFill>
          <a:ln w="9525">
            <a:solidFill>
              <a:srgbClr val="FC611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Rectangle 335"/>
          <p:cNvSpPr>
            <a:spLocks noChangeArrowheads="1"/>
          </p:cNvSpPr>
          <p:nvPr/>
        </p:nvSpPr>
        <p:spPr bwMode="auto">
          <a:xfrm>
            <a:off x="604449" y="4687328"/>
            <a:ext cx="1022905" cy="25664"/>
          </a:xfrm>
          <a:prstGeom prst="rect">
            <a:avLst/>
          </a:prstGeom>
          <a:solidFill>
            <a:srgbClr val="FF6700"/>
          </a:solidFill>
          <a:ln w="9525">
            <a:solidFill>
              <a:srgbClr val="FC611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TextBox 4540"/>
          <p:cNvSpPr txBox="1"/>
          <p:nvPr/>
        </p:nvSpPr>
        <p:spPr>
          <a:xfrm>
            <a:off x="815177" y="134639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40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1" name="TextBox 4541"/>
          <p:cNvSpPr txBox="1"/>
          <p:nvPr/>
        </p:nvSpPr>
        <p:spPr>
          <a:xfrm>
            <a:off x="673496" y="4237950"/>
            <a:ext cx="90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C611F"/>
                </a:solidFill>
              </a:rPr>
              <a:t>F</a:t>
            </a:r>
            <a:r>
              <a:rPr lang="en-US" altLang="zh-CN" dirty="0" smtClean="0">
                <a:solidFill>
                  <a:srgbClr val="FC611F"/>
                </a:solidFill>
              </a:rPr>
              <a:t>eature</a:t>
            </a:r>
            <a:endParaRPr lang="zh-CN" altLang="en-US" dirty="0">
              <a:solidFill>
                <a:srgbClr val="FC611F"/>
              </a:solidFill>
            </a:endParaRPr>
          </a:p>
        </p:txBody>
      </p:sp>
      <p:graphicFrame>
        <p:nvGraphicFramePr>
          <p:cNvPr id="80" name="图表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630902"/>
              </p:ext>
            </p:extLst>
          </p:nvPr>
        </p:nvGraphicFramePr>
        <p:xfrm>
          <a:off x="622584" y="3076344"/>
          <a:ext cx="1062000" cy="11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4" name="组合 17"/>
          <p:cNvGrpSpPr/>
          <p:nvPr/>
        </p:nvGrpSpPr>
        <p:grpSpPr>
          <a:xfrm>
            <a:off x="2120240" y="1123204"/>
            <a:ext cx="294618" cy="313801"/>
            <a:chOff x="5504377" y="1123204"/>
            <a:chExt cx="294618" cy="313801"/>
          </a:xfrm>
        </p:grpSpPr>
        <p:grpSp>
          <p:nvGrpSpPr>
            <p:cNvPr id="85" name="组合 14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6" name="TextBox 15"/>
            <p:cNvSpPr txBox="1"/>
            <p:nvPr/>
          </p:nvSpPr>
          <p:spPr>
            <a:xfrm>
              <a:off x="5504377" y="1123204"/>
              <a:ext cx="273600" cy="273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89" name="组合 62"/>
          <p:cNvGrpSpPr/>
          <p:nvPr/>
        </p:nvGrpSpPr>
        <p:grpSpPr>
          <a:xfrm>
            <a:off x="2126132" y="3325798"/>
            <a:ext cx="298480" cy="338554"/>
            <a:chOff x="5504377" y="1123204"/>
            <a:chExt cx="298480" cy="338554"/>
          </a:xfrm>
        </p:grpSpPr>
        <p:grpSp>
          <p:nvGrpSpPr>
            <p:cNvPr id="90" name="组合 63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TextBox 64"/>
            <p:cNvSpPr txBox="1"/>
            <p:nvPr/>
          </p:nvSpPr>
          <p:spPr>
            <a:xfrm>
              <a:off x="5504377" y="11232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94" name="TextBox 67"/>
          <p:cNvSpPr txBox="1"/>
          <p:nvPr/>
        </p:nvSpPr>
        <p:spPr>
          <a:xfrm>
            <a:off x="2611937" y="3214864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1C2B38"/>
                </a:solidFill>
              </a:rPr>
              <a:t>其他权限页面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  <p:sp>
        <p:nvSpPr>
          <p:cNvPr id="95" name="TextBox 491"/>
          <p:cNvSpPr txBox="1"/>
          <p:nvPr/>
        </p:nvSpPr>
        <p:spPr>
          <a:xfrm>
            <a:off x="6091942" y="10049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1C2B38"/>
                </a:solidFill>
              </a:rPr>
              <a:t>网页基本框架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72083" y="1542308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设计网页基本继承包含关系，实现基本的网页框架。并以登录用户为例实现首页设计以及共用的设计问卷页面功能实现。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472083" y="3747488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设计发布出的问卷页面，并且根据数据库得到的问卷信息正确显示相应题目。构造表单将用户的选项提交到数据库。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cxnSp>
        <p:nvCxnSpPr>
          <p:cNvPr id="98" name="直接连接符 16"/>
          <p:cNvCxnSpPr/>
          <p:nvPr/>
        </p:nvCxnSpPr>
        <p:spPr>
          <a:xfrm>
            <a:off x="5572426" y="2967862"/>
            <a:ext cx="2985341" cy="0"/>
          </a:xfrm>
          <a:prstGeom prst="line">
            <a:avLst/>
          </a:prstGeom>
          <a:ln>
            <a:solidFill>
              <a:srgbClr val="152C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17"/>
          <p:cNvGrpSpPr/>
          <p:nvPr/>
        </p:nvGrpSpPr>
        <p:grpSpPr>
          <a:xfrm>
            <a:off x="5556700" y="1118491"/>
            <a:ext cx="298480" cy="338554"/>
            <a:chOff x="5504377" y="1123204"/>
            <a:chExt cx="298480" cy="338554"/>
          </a:xfrm>
        </p:grpSpPr>
        <p:grpSp>
          <p:nvGrpSpPr>
            <p:cNvPr id="100" name="组合 14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TextBox 15"/>
            <p:cNvSpPr txBox="1"/>
            <p:nvPr/>
          </p:nvSpPr>
          <p:spPr>
            <a:xfrm>
              <a:off x="5504377" y="11232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04" name="组合 62"/>
          <p:cNvGrpSpPr/>
          <p:nvPr/>
        </p:nvGrpSpPr>
        <p:grpSpPr>
          <a:xfrm>
            <a:off x="5562592" y="3321085"/>
            <a:ext cx="298480" cy="338554"/>
            <a:chOff x="5504377" y="1123204"/>
            <a:chExt cx="298480" cy="338554"/>
          </a:xfrm>
        </p:grpSpPr>
        <p:grpSp>
          <p:nvGrpSpPr>
            <p:cNvPr id="105" name="组合 63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TextBox 64"/>
            <p:cNvSpPr txBox="1"/>
            <p:nvPr/>
          </p:nvSpPr>
          <p:spPr>
            <a:xfrm>
              <a:off x="5504377" y="11232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09" name="TextBox 67"/>
          <p:cNvSpPr txBox="1"/>
          <p:nvPr/>
        </p:nvSpPr>
        <p:spPr>
          <a:xfrm>
            <a:off x="6048398" y="321015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1C2B38"/>
                </a:solidFill>
              </a:rPr>
              <a:t>发布问卷页面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464F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18643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任务完成情况</a:t>
            </a:r>
            <a:endParaRPr lang="zh-CN" altLang="en-US" sz="2000" b="1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7" name="TextBox 10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464F5A"/>
                </a:solidFill>
              </a:rPr>
              <a:t>whyNotDance</a:t>
            </a:r>
            <a:endParaRPr lang="en-US" altLang="zh-CN" sz="1800" b="0" dirty="0" smtClean="0">
              <a:solidFill>
                <a:srgbClr val="464F5A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69487" y="1777272"/>
            <a:ext cx="31734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前端基本框架设计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已登录用户信息概览页面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管理所有问卷页面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设计问卷页面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单选题的具体实现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题目的在线编辑和相关操作</a:t>
            </a:r>
            <a:endParaRPr lang="en-US" altLang="zh-CN" sz="1600" dirty="0">
              <a:solidFill>
                <a:srgbClr val="1C2B38"/>
              </a:solidFill>
            </a:endParaRPr>
          </a:p>
        </p:txBody>
      </p:sp>
      <p:sp>
        <p:nvSpPr>
          <p:cNvPr id="119" name="TextBox 6"/>
          <p:cNvSpPr txBox="1"/>
          <p:nvPr/>
        </p:nvSpPr>
        <p:spPr>
          <a:xfrm>
            <a:off x="1527124" y="1172462"/>
            <a:ext cx="116570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50" b="1" dirty="0" smtClean="0">
                <a:solidFill>
                  <a:srgbClr val="1C2B38"/>
                </a:solidFill>
              </a:rPr>
              <a:t>王晨阳</a:t>
            </a:r>
            <a:endParaRPr lang="zh-CN" altLang="en-US" sz="2550" b="1" dirty="0">
              <a:solidFill>
                <a:srgbClr val="1C2B38"/>
              </a:solidFill>
            </a:endParaRPr>
          </a:p>
        </p:txBody>
      </p:sp>
      <p:cxnSp>
        <p:nvCxnSpPr>
          <p:cNvPr id="120" name="直接连接符 101"/>
          <p:cNvCxnSpPr/>
          <p:nvPr/>
        </p:nvCxnSpPr>
        <p:spPr>
          <a:xfrm>
            <a:off x="4046744" y="1311275"/>
            <a:ext cx="0" cy="3170417"/>
          </a:xfrm>
          <a:prstGeom prst="line">
            <a:avLst/>
          </a:prstGeom>
          <a:ln>
            <a:solidFill>
              <a:srgbClr val="464F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4"/>
          <p:cNvGrpSpPr/>
          <p:nvPr/>
        </p:nvGrpSpPr>
        <p:grpSpPr>
          <a:xfrm>
            <a:off x="6110867" y="3255422"/>
            <a:ext cx="201612" cy="296863"/>
            <a:chOff x="6110867" y="3255422"/>
            <a:chExt cx="201612" cy="296863"/>
          </a:xfrm>
        </p:grpSpPr>
        <p:sp>
          <p:nvSpPr>
            <p:cNvPr id="124" name="Freeform 55"/>
            <p:cNvSpPr>
              <a:spLocks/>
            </p:cNvSpPr>
            <p:nvPr/>
          </p:nvSpPr>
          <p:spPr bwMode="auto">
            <a:xfrm>
              <a:off x="6110867" y="3255422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FC5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6"/>
            <p:cNvSpPr>
              <a:spLocks/>
            </p:cNvSpPr>
            <p:nvPr/>
          </p:nvSpPr>
          <p:spPr bwMode="auto">
            <a:xfrm>
              <a:off x="6141030" y="3287172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8" name="组合 2"/>
          <p:cNvGrpSpPr/>
          <p:nvPr/>
        </p:nvGrpSpPr>
        <p:grpSpPr>
          <a:xfrm>
            <a:off x="6527903" y="2420558"/>
            <a:ext cx="201612" cy="296863"/>
            <a:chOff x="6527903" y="2420558"/>
            <a:chExt cx="201612" cy="296863"/>
          </a:xfrm>
        </p:grpSpPr>
        <p:sp>
          <p:nvSpPr>
            <p:cNvPr id="129" name="Freeform 55"/>
            <p:cNvSpPr>
              <a:spLocks/>
            </p:cNvSpPr>
            <p:nvPr/>
          </p:nvSpPr>
          <p:spPr bwMode="auto">
            <a:xfrm>
              <a:off x="6527903" y="2420558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1C2B3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56"/>
            <p:cNvSpPr>
              <a:spLocks/>
            </p:cNvSpPr>
            <p:nvPr/>
          </p:nvSpPr>
          <p:spPr bwMode="auto">
            <a:xfrm>
              <a:off x="6558066" y="2452308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2" name="组合 1"/>
          <p:cNvGrpSpPr/>
          <p:nvPr/>
        </p:nvGrpSpPr>
        <p:grpSpPr>
          <a:xfrm>
            <a:off x="7574954" y="1607631"/>
            <a:ext cx="201612" cy="296863"/>
            <a:chOff x="7574954" y="1607631"/>
            <a:chExt cx="201612" cy="296863"/>
          </a:xfrm>
        </p:grpSpPr>
        <p:sp>
          <p:nvSpPr>
            <p:cNvPr id="135" name="Freeform 55"/>
            <p:cNvSpPr>
              <a:spLocks/>
            </p:cNvSpPr>
            <p:nvPr/>
          </p:nvSpPr>
          <p:spPr bwMode="auto">
            <a:xfrm>
              <a:off x="7574954" y="1607631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C611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56"/>
            <p:cNvSpPr>
              <a:spLocks/>
            </p:cNvSpPr>
            <p:nvPr/>
          </p:nvSpPr>
          <p:spPr bwMode="auto">
            <a:xfrm>
              <a:off x="7605117" y="1639381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9" name="AutoShape 63"/>
          <p:cNvSpPr>
            <a:spLocks noChangeAspect="1" noChangeArrowheads="1" noTextEdit="1"/>
          </p:cNvSpPr>
          <p:nvPr/>
        </p:nvSpPr>
        <p:spPr bwMode="auto">
          <a:xfrm>
            <a:off x="4457868" y="1904365"/>
            <a:ext cx="3429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AutoShape 82"/>
          <p:cNvSpPr>
            <a:spLocks noChangeAspect="1" noChangeArrowheads="1" noTextEdit="1"/>
          </p:cNvSpPr>
          <p:nvPr/>
        </p:nvSpPr>
        <p:spPr bwMode="auto">
          <a:xfrm>
            <a:off x="4207835" y="3510915"/>
            <a:ext cx="314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3" name="组合 3138"/>
          <p:cNvGrpSpPr>
            <a:grpSpLocks noChangeAspect="1"/>
          </p:cNvGrpSpPr>
          <p:nvPr/>
        </p:nvGrpSpPr>
        <p:grpSpPr>
          <a:xfrm>
            <a:off x="4444515" y="1908504"/>
            <a:ext cx="345281" cy="395288"/>
            <a:chOff x="8639177" y="-327026"/>
            <a:chExt cx="690563" cy="790577"/>
          </a:xfrm>
        </p:grpSpPr>
        <p:sp>
          <p:nvSpPr>
            <p:cNvPr id="144" name="Oval 89"/>
            <p:cNvSpPr>
              <a:spLocks noChangeArrowheads="1"/>
            </p:cNvSpPr>
            <p:nvPr/>
          </p:nvSpPr>
          <p:spPr bwMode="auto">
            <a:xfrm>
              <a:off x="8639177" y="-327026"/>
              <a:ext cx="690563" cy="296863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90"/>
            <p:cNvSpPr>
              <a:spLocks/>
            </p:cNvSpPr>
            <p:nvPr/>
          </p:nvSpPr>
          <p:spPr bwMode="auto">
            <a:xfrm>
              <a:off x="8639177" y="223838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6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16 h 64"/>
                <a:gd name="T12" fmla="*/ 184 w 184"/>
                <a:gd name="T13" fmla="*/ 0 h 64"/>
                <a:gd name="T14" fmla="*/ 92 w 184"/>
                <a:gd name="T15" fmla="*/ 29 h 64"/>
                <a:gd name="T16" fmla="*/ 0 w 184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91"/>
            <p:cNvSpPr>
              <a:spLocks/>
            </p:cNvSpPr>
            <p:nvPr/>
          </p:nvSpPr>
          <p:spPr bwMode="auto">
            <a:xfrm>
              <a:off x="8639177" y="58737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0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0 h 64"/>
                <a:gd name="T12" fmla="*/ 92 w 184"/>
                <a:gd name="T13" fmla="*/ 29 h 64"/>
                <a:gd name="T14" fmla="*/ 0 w 184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92"/>
            <p:cNvSpPr>
              <a:spLocks/>
            </p:cNvSpPr>
            <p:nvPr/>
          </p:nvSpPr>
          <p:spPr bwMode="auto">
            <a:xfrm>
              <a:off x="8639177" y="-101600"/>
              <a:ext cx="690563" cy="234951"/>
            </a:xfrm>
            <a:custGeom>
              <a:avLst/>
              <a:gdLst>
                <a:gd name="T0" fmla="*/ 0 w 184"/>
                <a:gd name="T1" fmla="*/ 0 h 63"/>
                <a:gd name="T2" fmla="*/ 0 w 184"/>
                <a:gd name="T3" fmla="*/ 24 h 63"/>
                <a:gd name="T4" fmla="*/ 92 w 184"/>
                <a:gd name="T5" fmla="*/ 63 h 63"/>
                <a:gd name="T6" fmla="*/ 184 w 184"/>
                <a:gd name="T7" fmla="*/ 24 h 63"/>
                <a:gd name="T8" fmla="*/ 184 w 184"/>
                <a:gd name="T9" fmla="*/ 0 h 63"/>
                <a:gd name="T10" fmla="*/ 92 w 184"/>
                <a:gd name="T11" fmla="*/ 28 h 63"/>
                <a:gd name="T12" fmla="*/ 0 w 18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6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42"/>
                    <a:pt x="38" y="63"/>
                    <a:pt x="92" y="63"/>
                  </a:cubicBezTo>
                  <a:cubicBezTo>
                    <a:pt x="147" y="63"/>
                    <a:pt x="184" y="42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6"/>
                    <a:pt x="133" y="28"/>
                    <a:pt x="92" y="28"/>
                  </a:cubicBezTo>
                  <a:cubicBezTo>
                    <a:pt x="51" y="28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组合 3140"/>
          <p:cNvGrpSpPr>
            <a:grpSpLocks noChangeAspect="1"/>
          </p:cNvGrpSpPr>
          <p:nvPr/>
        </p:nvGrpSpPr>
        <p:grpSpPr>
          <a:xfrm>
            <a:off x="4445961" y="3499509"/>
            <a:ext cx="335367" cy="486195"/>
            <a:chOff x="576264" y="966790"/>
            <a:chExt cx="600075" cy="869952"/>
          </a:xfrm>
        </p:grpSpPr>
        <p:sp>
          <p:nvSpPr>
            <p:cNvPr id="149" name="Freeform 93"/>
            <p:cNvSpPr>
              <a:spLocks/>
            </p:cNvSpPr>
            <p:nvPr/>
          </p:nvSpPr>
          <p:spPr bwMode="auto">
            <a:xfrm>
              <a:off x="576264" y="966790"/>
              <a:ext cx="600075" cy="720727"/>
            </a:xfrm>
            <a:custGeom>
              <a:avLst/>
              <a:gdLst>
                <a:gd name="T0" fmla="*/ 32 w 160"/>
                <a:gd name="T1" fmla="*/ 144 h 192"/>
                <a:gd name="T2" fmla="*/ 33 w 160"/>
                <a:gd name="T3" fmla="*/ 145 h 192"/>
                <a:gd name="T4" fmla="*/ 33 w 160"/>
                <a:gd name="T5" fmla="*/ 145 h 192"/>
                <a:gd name="T6" fmla="*/ 48 w 160"/>
                <a:gd name="T7" fmla="*/ 176 h 192"/>
                <a:gd name="T8" fmla="*/ 48 w 160"/>
                <a:gd name="T9" fmla="*/ 192 h 192"/>
                <a:gd name="T10" fmla="*/ 76 w 160"/>
                <a:gd name="T11" fmla="*/ 192 h 192"/>
                <a:gd name="T12" fmla="*/ 76 w 160"/>
                <a:gd name="T13" fmla="*/ 95 h 192"/>
                <a:gd name="T14" fmla="*/ 64 w 160"/>
                <a:gd name="T15" fmla="*/ 80 h 192"/>
                <a:gd name="T16" fmla="*/ 80 w 160"/>
                <a:gd name="T17" fmla="*/ 64 h 192"/>
                <a:gd name="T18" fmla="*/ 96 w 160"/>
                <a:gd name="T19" fmla="*/ 80 h 192"/>
                <a:gd name="T20" fmla="*/ 84 w 160"/>
                <a:gd name="T21" fmla="*/ 95 h 192"/>
                <a:gd name="T22" fmla="*/ 84 w 160"/>
                <a:gd name="T23" fmla="*/ 192 h 192"/>
                <a:gd name="T24" fmla="*/ 112 w 160"/>
                <a:gd name="T25" fmla="*/ 192 h 192"/>
                <a:gd name="T26" fmla="*/ 112 w 160"/>
                <a:gd name="T27" fmla="*/ 176 h 192"/>
                <a:gd name="T28" fmla="*/ 128 w 160"/>
                <a:gd name="T29" fmla="*/ 144 h 192"/>
                <a:gd name="T30" fmla="*/ 128 w 160"/>
                <a:gd name="T31" fmla="*/ 144 h 192"/>
                <a:gd name="T32" fmla="*/ 160 w 160"/>
                <a:gd name="T33" fmla="*/ 80 h 192"/>
                <a:gd name="T34" fmla="*/ 80 w 160"/>
                <a:gd name="T35" fmla="*/ 0 h 192"/>
                <a:gd name="T36" fmla="*/ 0 w 160"/>
                <a:gd name="T37" fmla="*/ 80 h 192"/>
                <a:gd name="T38" fmla="*/ 32 w 160"/>
                <a:gd name="T3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0" h="192">
                  <a:moveTo>
                    <a:pt x="32" y="144"/>
                  </a:moveTo>
                  <a:cubicBezTo>
                    <a:pt x="32" y="144"/>
                    <a:pt x="32" y="144"/>
                    <a:pt x="33" y="145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9" y="149"/>
                    <a:pt x="48" y="161"/>
                    <a:pt x="48" y="176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69" y="93"/>
                    <a:pt x="64" y="87"/>
                    <a:pt x="64" y="80"/>
                  </a:cubicBezTo>
                  <a:cubicBezTo>
                    <a:pt x="64" y="71"/>
                    <a:pt x="71" y="64"/>
                    <a:pt x="80" y="64"/>
                  </a:cubicBezTo>
                  <a:cubicBezTo>
                    <a:pt x="89" y="64"/>
                    <a:pt x="96" y="71"/>
                    <a:pt x="96" y="80"/>
                  </a:cubicBezTo>
                  <a:cubicBezTo>
                    <a:pt x="96" y="87"/>
                    <a:pt x="91" y="93"/>
                    <a:pt x="84" y="95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2" y="176"/>
                    <a:pt x="112" y="176"/>
                    <a:pt x="112" y="176"/>
                  </a:cubicBezTo>
                  <a:cubicBezTo>
                    <a:pt x="112" y="160"/>
                    <a:pt x="121" y="148"/>
                    <a:pt x="128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7" y="129"/>
                    <a:pt x="160" y="106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06"/>
                    <a:pt x="12" y="129"/>
                    <a:pt x="32" y="144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Rectangle 94"/>
            <p:cNvSpPr>
              <a:spLocks noChangeArrowheads="1"/>
            </p:cNvSpPr>
            <p:nvPr/>
          </p:nvSpPr>
          <p:spPr bwMode="auto">
            <a:xfrm>
              <a:off x="755652" y="1717679"/>
              <a:ext cx="241300" cy="119063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1" name="组合 3139"/>
          <p:cNvGrpSpPr>
            <a:grpSpLocks noChangeAspect="1"/>
          </p:cNvGrpSpPr>
          <p:nvPr/>
        </p:nvGrpSpPr>
        <p:grpSpPr>
          <a:xfrm>
            <a:off x="4404687" y="2724743"/>
            <a:ext cx="417917" cy="418804"/>
            <a:chOff x="8628065" y="1041402"/>
            <a:chExt cx="749300" cy="750889"/>
          </a:xfrm>
        </p:grpSpPr>
        <p:sp>
          <p:nvSpPr>
            <p:cNvPr id="152" name="Freeform 95"/>
            <p:cNvSpPr>
              <a:spLocks/>
            </p:cNvSpPr>
            <p:nvPr/>
          </p:nvSpPr>
          <p:spPr bwMode="auto">
            <a:xfrm>
              <a:off x="8628065" y="1431928"/>
              <a:ext cx="300038" cy="311151"/>
            </a:xfrm>
            <a:custGeom>
              <a:avLst/>
              <a:gdLst>
                <a:gd name="T0" fmla="*/ 55 w 80"/>
                <a:gd name="T1" fmla="*/ 76 h 83"/>
                <a:gd name="T2" fmla="*/ 80 w 80"/>
                <a:gd name="T3" fmla="*/ 0 h 83"/>
                <a:gd name="T4" fmla="*/ 0 w 80"/>
                <a:gd name="T5" fmla="*/ 0 h 83"/>
                <a:gd name="T6" fmla="*/ 50 w 80"/>
                <a:gd name="T7" fmla="*/ 83 h 83"/>
                <a:gd name="T8" fmla="*/ 55 w 80"/>
                <a:gd name="T9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55" y="76"/>
                  </a:moveTo>
                  <a:cubicBezTo>
                    <a:pt x="71" y="54"/>
                    <a:pt x="79" y="28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5"/>
                    <a:pt x="21" y="66"/>
                    <a:pt x="50" y="83"/>
                  </a:cubicBezTo>
                  <a:cubicBezTo>
                    <a:pt x="50" y="83"/>
                    <a:pt x="53" y="79"/>
                    <a:pt x="55" y="7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96"/>
            <p:cNvSpPr>
              <a:spLocks/>
            </p:cNvSpPr>
            <p:nvPr/>
          </p:nvSpPr>
          <p:spPr bwMode="auto">
            <a:xfrm>
              <a:off x="8815390" y="1041402"/>
              <a:ext cx="374650" cy="360363"/>
            </a:xfrm>
            <a:custGeom>
              <a:avLst/>
              <a:gdLst>
                <a:gd name="T0" fmla="*/ 7 w 100"/>
                <a:gd name="T1" fmla="*/ 10 h 96"/>
                <a:gd name="T2" fmla="*/ 12 w 100"/>
                <a:gd name="T3" fmla="*/ 16 h 96"/>
                <a:gd name="T4" fmla="*/ 38 w 100"/>
                <a:gd name="T5" fmla="*/ 96 h 96"/>
                <a:gd name="T6" fmla="*/ 62 w 100"/>
                <a:gd name="T7" fmla="*/ 96 h 96"/>
                <a:gd name="T8" fmla="*/ 88 w 100"/>
                <a:gd name="T9" fmla="*/ 16 h 96"/>
                <a:gd name="T10" fmla="*/ 93 w 100"/>
                <a:gd name="T11" fmla="*/ 10 h 96"/>
                <a:gd name="T12" fmla="*/ 100 w 100"/>
                <a:gd name="T13" fmla="*/ 14 h 96"/>
                <a:gd name="T14" fmla="*/ 50 w 100"/>
                <a:gd name="T15" fmla="*/ 0 h 96"/>
                <a:gd name="T16" fmla="*/ 0 w 100"/>
                <a:gd name="T17" fmla="*/ 13 h 96"/>
                <a:gd name="T18" fmla="*/ 7 w 100"/>
                <a:gd name="T19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">
                  <a:moveTo>
                    <a:pt x="7" y="10"/>
                  </a:moveTo>
                  <a:cubicBezTo>
                    <a:pt x="9" y="12"/>
                    <a:pt x="12" y="16"/>
                    <a:pt x="12" y="16"/>
                  </a:cubicBezTo>
                  <a:cubicBezTo>
                    <a:pt x="29" y="40"/>
                    <a:pt x="37" y="67"/>
                    <a:pt x="38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3" y="67"/>
                    <a:pt x="72" y="40"/>
                    <a:pt x="88" y="16"/>
                  </a:cubicBezTo>
                  <a:cubicBezTo>
                    <a:pt x="88" y="16"/>
                    <a:pt x="91" y="12"/>
                    <a:pt x="93" y="10"/>
                  </a:cubicBezTo>
                  <a:cubicBezTo>
                    <a:pt x="96" y="11"/>
                    <a:pt x="98" y="12"/>
                    <a:pt x="100" y="14"/>
                  </a:cubicBezTo>
                  <a:cubicBezTo>
                    <a:pt x="86" y="5"/>
                    <a:pt x="68" y="0"/>
                    <a:pt x="50" y="0"/>
                  </a:cubicBezTo>
                  <a:cubicBezTo>
                    <a:pt x="32" y="0"/>
                    <a:pt x="15" y="5"/>
                    <a:pt x="0" y="13"/>
                  </a:cubicBezTo>
                  <a:cubicBezTo>
                    <a:pt x="3" y="12"/>
                    <a:pt x="5" y="11"/>
                    <a:pt x="7" y="1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97"/>
            <p:cNvSpPr>
              <a:spLocks/>
            </p:cNvSpPr>
            <p:nvPr/>
          </p:nvSpPr>
          <p:spPr bwMode="auto">
            <a:xfrm>
              <a:off x="9077327" y="1093790"/>
              <a:ext cx="300038" cy="307976"/>
            </a:xfrm>
            <a:custGeom>
              <a:avLst/>
              <a:gdLst>
                <a:gd name="T0" fmla="*/ 25 w 80"/>
                <a:gd name="T1" fmla="*/ 6 h 82"/>
                <a:gd name="T2" fmla="*/ 0 w 80"/>
                <a:gd name="T3" fmla="*/ 82 h 82"/>
                <a:gd name="T4" fmla="*/ 80 w 80"/>
                <a:gd name="T5" fmla="*/ 82 h 82"/>
                <a:gd name="T6" fmla="*/ 30 w 80"/>
                <a:gd name="T7" fmla="*/ 0 h 82"/>
                <a:gd name="T8" fmla="*/ 25 w 80"/>
                <a:gd name="T9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25" y="6"/>
                  </a:moveTo>
                  <a:cubicBezTo>
                    <a:pt x="10" y="28"/>
                    <a:pt x="1" y="55"/>
                    <a:pt x="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79" y="47"/>
                    <a:pt x="59" y="16"/>
                    <a:pt x="30" y="0"/>
                  </a:cubicBezTo>
                  <a:cubicBezTo>
                    <a:pt x="30" y="0"/>
                    <a:pt x="27" y="4"/>
                    <a:pt x="25" y="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8"/>
            <p:cNvSpPr>
              <a:spLocks/>
            </p:cNvSpPr>
            <p:nvPr/>
          </p:nvSpPr>
          <p:spPr bwMode="auto">
            <a:xfrm>
              <a:off x="8628065" y="1090615"/>
              <a:ext cx="300038" cy="311151"/>
            </a:xfrm>
            <a:custGeom>
              <a:avLst/>
              <a:gdLst>
                <a:gd name="T0" fmla="*/ 80 w 80"/>
                <a:gd name="T1" fmla="*/ 83 h 83"/>
                <a:gd name="T2" fmla="*/ 55 w 80"/>
                <a:gd name="T3" fmla="*/ 7 h 83"/>
                <a:gd name="T4" fmla="*/ 50 w 80"/>
                <a:gd name="T5" fmla="*/ 0 h 83"/>
                <a:gd name="T6" fmla="*/ 0 w 80"/>
                <a:gd name="T7" fmla="*/ 83 h 83"/>
                <a:gd name="T8" fmla="*/ 80 w 80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80" y="83"/>
                  </a:moveTo>
                  <a:cubicBezTo>
                    <a:pt x="79" y="56"/>
                    <a:pt x="71" y="29"/>
                    <a:pt x="55" y="7"/>
                  </a:cubicBezTo>
                  <a:cubicBezTo>
                    <a:pt x="54" y="5"/>
                    <a:pt x="52" y="2"/>
                    <a:pt x="50" y="0"/>
                  </a:cubicBezTo>
                  <a:cubicBezTo>
                    <a:pt x="21" y="17"/>
                    <a:pt x="2" y="48"/>
                    <a:pt x="0" y="83"/>
                  </a:cubicBezTo>
                  <a:lnTo>
                    <a:pt x="80" y="83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9"/>
            <p:cNvSpPr>
              <a:spLocks/>
            </p:cNvSpPr>
            <p:nvPr/>
          </p:nvSpPr>
          <p:spPr bwMode="auto">
            <a:xfrm>
              <a:off x="9077327" y="1431928"/>
              <a:ext cx="300038" cy="322263"/>
            </a:xfrm>
            <a:custGeom>
              <a:avLst/>
              <a:gdLst>
                <a:gd name="T0" fmla="*/ 0 w 80"/>
                <a:gd name="T1" fmla="*/ 0 h 86"/>
                <a:gd name="T2" fmla="*/ 25 w 80"/>
                <a:gd name="T3" fmla="*/ 76 h 86"/>
                <a:gd name="T4" fmla="*/ 30 w 80"/>
                <a:gd name="T5" fmla="*/ 83 h 86"/>
                <a:gd name="T6" fmla="*/ 23 w 80"/>
                <a:gd name="T7" fmla="*/ 86 h 86"/>
                <a:gd name="T8" fmla="*/ 80 w 80"/>
                <a:gd name="T9" fmla="*/ 0 h 86"/>
                <a:gd name="T10" fmla="*/ 0 w 80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6">
                  <a:moveTo>
                    <a:pt x="0" y="0"/>
                  </a:moveTo>
                  <a:cubicBezTo>
                    <a:pt x="1" y="28"/>
                    <a:pt x="10" y="54"/>
                    <a:pt x="25" y="76"/>
                  </a:cubicBezTo>
                  <a:cubicBezTo>
                    <a:pt x="27" y="78"/>
                    <a:pt x="30" y="82"/>
                    <a:pt x="30" y="83"/>
                  </a:cubicBezTo>
                  <a:cubicBezTo>
                    <a:pt x="28" y="84"/>
                    <a:pt x="26" y="85"/>
                    <a:pt x="23" y="86"/>
                  </a:cubicBezTo>
                  <a:cubicBezTo>
                    <a:pt x="56" y="71"/>
                    <a:pt x="79" y="38"/>
                    <a:pt x="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00"/>
            <p:cNvSpPr>
              <a:spLocks/>
            </p:cNvSpPr>
            <p:nvPr/>
          </p:nvSpPr>
          <p:spPr bwMode="auto">
            <a:xfrm>
              <a:off x="8815390" y="1431928"/>
              <a:ext cx="349250" cy="360363"/>
            </a:xfrm>
            <a:custGeom>
              <a:avLst/>
              <a:gdLst>
                <a:gd name="T0" fmla="*/ 88 w 93"/>
                <a:gd name="T1" fmla="*/ 80 h 96"/>
                <a:gd name="T2" fmla="*/ 62 w 93"/>
                <a:gd name="T3" fmla="*/ 0 h 96"/>
                <a:gd name="T4" fmla="*/ 38 w 93"/>
                <a:gd name="T5" fmla="*/ 0 h 96"/>
                <a:gd name="T6" fmla="*/ 12 w 93"/>
                <a:gd name="T7" fmla="*/ 80 h 96"/>
                <a:gd name="T8" fmla="*/ 7 w 93"/>
                <a:gd name="T9" fmla="*/ 86 h 96"/>
                <a:gd name="T10" fmla="*/ 0 w 93"/>
                <a:gd name="T11" fmla="*/ 83 h 96"/>
                <a:gd name="T12" fmla="*/ 50 w 93"/>
                <a:gd name="T13" fmla="*/ 96 h 96"/>
                <a:gd name="T14" fmla="*/ 93 w 93"/>
                <a:gd name="T15" fmla="*/ 86 h 96"/>
                <a:gd name="T16" fmla="*/ 88 w 93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6">
                  <a:moveTo>
                    <a:pt x="88" y="80"/>
                  </a:moveTo>
                  <a:cubicBezTo>
                    <a:pt x="72" y="56"/>
                    <a:pt x="63" y="29"/>
                    <a:pt x="6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29"/>
                    <a:pt x="29" y="56"/>
                    <a:pt x="12" y="80"/>
                  </a:cubicBezTo>
                  <a:cubicBezTo>
                    <a:pt x="12" y="80"/>
                    <a:pt x="9" y="84"/>
                    <a:pt x="7" y="86"/>
                  </a:cubicBezTo>
                  <a:cubicBezTo>
                    <a:pt x="5" y="85"/>
                    <a:pt x="3" y="84"/>
                    <a:pt x="0" y="83"/>
                  </a:cubicBezTo>
                  <a:cubicBezTo>
                    <a:pt x="15" y="91"/>
                    <a:pt x="32" y="96"/>
                    <a:pt x="50" y="96"/>
                  </a:cubicBezTo>
                  <a:cubicBezTo>
                    <a:pt x="66" y="96"/>
                    <a:pt x="80" y="93"/>
                    <a:pt x="93" y="86"/>
                  </a:cubicBezTo>
                  <a:cubicBezTo>
                    <a:pt x="91" y="84"/>
                    <a:pt x="88" y="80"/>
                    <a:pt x="88" y="8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158" name="图表 157"/>
          <p:cNvGraphicFramePr/>
          <p:nvPr>
            <p:extLst>
              <p:ext uri="{D42A27DB-BD31-4B8C-83A1-F6EECF244321}">
                <p14:modId xmlns:p14="http://schemas.microsoft.com/office/powerpoint/2010/main" val="623751777"/>
              </p:ext>
            </p:extLst>
          </p:nvPr>
        </p:nvGraphicFramePr>
        <p:xfrm>
          <a:off x="4825956" y="1551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9" name="图片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247" y="1453616"/>
            <a:ext cx="4873020" cy="29778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687" y="1431780"/>
            <a:ext cx="4868757" cy="29294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263" y="1431780"/>
            <a:ext cx="4856369" cy="2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5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FFC543"/>
                </a:solidFill>
              </a:rPr>
              <a:t>ajax</a:t>
            </a:r>
            <a:endParaRPr lang="en-US" altLang="zh-CN" sz="1800" b="0" dirty="0" smtClean="0">
              <a:solidFill>
                <a:srgbClr val="FFC54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9" y="878646"/>
            <a:ext cx="7247915" cy="4077914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2666288" y="1145136"/>
            <a:ext cx="483691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2666288" y="1145136"/>
            <a:ext cx="0" cy="35379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2666288" y="4683095"/>
            <a:ext cx="4836919" cy="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V="1">
            <a:off x="7503207" y="1145136"/>
            <a:ext cx="0" cy="35379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Freeform 37"/>
          <p:cNvSpPr>
            <a:spLocks/>
          </p:cNvSpPr>
          <p:nvPr/>
        </p:nvSpPr>
        <p:spPr bwMode="auto">
          <a:xfrm>
            <a:off x="3496694" y="536307"/>
            <a:ext cx="963924" cy="85942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456275" y="376612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 smtClean="0">
                <a:solidFill>
                  <a:srgbClr val="1C2B38"/>
                </a:solidFill>
              </a:rPr>
              <a:t>ajax</a:t>
            </a:r>
            <a:r>
              <a:rPr lang="zh-CN" altLang="en-US" sz="1200" b="1" dirty="0" smtClean="0">
                <a:solidFill>
                  <a:srgbClr val="1C2B38"/>
                </a:solidFill>
              </a:rPr>
              <a:t>动态加载主页面，提升用户体验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543"/>
                </a:solidFill>
              </a:rPr>
              <a:t>D</a:t>
            </a:r>
            <a:r>
              <a:rPr lang="en-US" altLang="zh-CN" sz="1800" b="0" dirty="0" smtClean="0">
                <a:solidFill>
                  <a:srgbClr val="FFC543"/>
                </a:solidFill>
              </a:rPr>
              <a:t>ashboard</a:t>
            </a:r>
            <a:endParaRPr lang="en-US" altLang="zh-CN" sz="1800" b="0" dirty="0" smtClean="0">
              <a:solidFill>
                <a:srgbClr val="FFC54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9" y="878646"/>
            <a:ext cx="7247915" cy="4077914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 flipV="1">
            <a:off x="1478422" y="1145136"/>
            <a:ext cx="0" cy="29910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2589376" y="1145136"/>
            <a:ext cx="8545" cy="29910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>
            <a:off x="1478422" y="4136164"/>
            <a:ext cx="111949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H="1">
            <a:off x="1478423" y="1145136"/>
            <a:ext cx="111949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Freeform 37"/>
          <p:cNvSpPr>
            <a:spLocks/>
          </p:cNvSpPr>
          <p:nvPr/>
        </p:nvSpPr>
        <p:spPr bwMode="auto">
          <a:xfrm flipV="1">
            <a:off x="438912" y="2009962"/>
            <a:ext cx="1130211" cy="619836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176" y="1702185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导航栏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2709017" y="1290415"/>
            <a:ext cx="0" cy="1700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>
            <a:off x="2709017" y="1290415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6255521" y="1290415"/>
            <a:ext cx="0" cy="1700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H="1">
            <a:off x="2709017" y="2991028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2709017" y="3204673"/>
            <a:ext cx="0" cy="12818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2709017" y="4486542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>
            <a:off x="6255521" y="3204673"/>
            <a:ext cx="0" cy="12818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2709017" y="3204673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>
            <a:off x="6443529" y="3204673"/>
            <a:ext cx="0" cy="13673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 flipH="1">
            <a:off x="6443529" y="3204673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线连接符 55"/>
          <p:cNvCxnSpPr/>
          <p:nvPr/>
        </p:nvCxnSpPr>
        <p:spPr>
          <a:xfrm flipV="1">
            <a:off x="7520299" y="3204673"/>
            <a:ext cx="0" cy="13673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线连接符 58"/>
          <p:cNvCxnSpPr/>
          <p:nvPr/>
        </p:nvCxnSpPr>
        <p:spPr>
          <a:xfrm flipH="1">
            <a:off x="6443529" y="4572000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 flipH="1" flipV="1">
            <a:off x="6443529" y="3067940"/>
            <a:ext cx="1076770" cy="8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 flipV="1">
            <a:off x="6443529" y="2247544"/>
            <a:ext cx="0" cy="8203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直线连接符 67"/>
          <p:cNvCxnSpPr/>
          <p:nvPr/>
        </p:nvCxnSpPr>
        <p:spPr>
          <a:xfrm>
            <a:off x="6443529" y="2247544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直线连接符 70"/>
          <p:cNvCxnSpPr/>
          <p:nvPr/>
        </p:nvCxnSpPr>
        <p:spPr>
          <a:xfrm>
            <a:off x="7520299" y="2247544"/>
            <a:ext cx="0" cy="8289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直线连接符 73"/>
          <p:cNvCxnSpPr/>
          <p:nvPr/>
        </p:nvCxnSpPr>
        <p:spPr>
          <a:xfrm flipH="1" flipV="1">
            <a:off x="6443529" y="2093492"/>
            <a:ext cx="1076770" cy="8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直线连接符 74"/>
          <p:cNvCxnSpPr/>
          <p:nvPr/>
        </p:nvCxnSpPr>
        <p:spPr>
          <a:xfrm flipV="1">
            <a:off x="6443529" y="1273096"/>
            <a:ext cx="0" cy="8203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线连接符 75"/>
          <p:cNvCxnSpPr/>
          <p:nvPr/>
        </p:nvCxnSpPr>
        <p:spPr>
          <a:xfrm>
            <a:off x="6443529" y="1273096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线连接符 76"/>
          <p:cNvCxnSpPr/>
          <p:nvPr/>
        </p:nvCxnSpPr>
        <p:spPr>
          <a:xfrm>
            <a:off x="7520299" y="1273096"/>
            <a:ext cx="0" cy="8289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Freeform 37"/>
          <p:cNvSpPr>
            <a:spLocks/>
          </p:cNvSpPr>
          <p:nvPr/>
        </p:nvSpPr>
        <p:spPr bwMode="auto">
          <a:xfrm flipV="1">
            <a:off x="3635421" y="4213476"/>
            <a:ext cx="963924" cy="81409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4599345" y="4889066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用户发布的报名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0" name="Freeform 37"/>
          <p:cNvSpPr>
            <a:spLocks/>
          </p:cNvSpPr>
          <p:nvPr/>
        </p:nvSpPr>
        <p:spPr bwMode="auto">
          <a:xfrm>
            <a:off x="4514073" y="542549"/>
            <a:ext cx="963924" cy="85942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5473654" y="382854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待发布报名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2" name="Freeform 37"/>
          <p:cNvSpPr>
            <a:spLocks/>
          </p:cNvSpPr>
          <p:nvPr/>
        </p:nvSpPr>
        <p:spPr bwMode="auto">
          <a:xfrm>
            <a:off x="7452831" y="1555563"/>
            <a:ext cx="778140" cy="301674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8213305" y="1408553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管理员公告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4" name="Freeform 37"/>
          <p:cNvSpPr>
            <a:spLocks/>
          </p:cNvSpPr>
          <p:nvPr/>
        </p:nvSpPr>
        <p:spPr bwMode="auto">
          <a:xfrm>
            <a:off x="7332425" y="2562000"/>
            <a:ext cx="778140" cy="301674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8092899" y="2414990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站内信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6" name="Freeform 37"/>
          <p:cNvSpPr>
            <a:spLocks/>
          </p:cNvSpPr>
          <p:nvPr/>
        </p:nvSpPr>
        <p:spPr bwMode="auto">
          <a:xfrm>
            <a:off x="7373569" y="3218712"/>
            <a:ext cx="778140" cy="301674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134043" y="3071702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热门活动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78" grpId="0" animBg="1"/>
      <p:bldP spid="79" grpId="0"/>
      <p:bldP spid="80" grpId="0" animBg="1"/>
      <p:bldP spid="81" grpId="0"/>
      <p:bldP spid="82" grpId="0" animBg="1"/>
      <p:bldP spid="83" grpId="0"/>
      <p:bldP spid="84" grpId="0" animBg="1"/>
      <p:bldP spid="85" grpId="0"/>
      <p:bldP spid="86" grpId="0" animBg="1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smtClean="0">
                <a:solidFill>
                  <a:srgbClr val="FFC543"/>
                </a:solidFill>
              </a:rPr>
              <a:t>mobile</a:t>
            </a:r>
            <a:endParaRPr lang="en-US" altLang="zh-CN" sz="1800" b="0" dirty="0" smtClean="0">
              <a:solidFill>
                <a:srgbClr val="FFC543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94063" y="1674410"/>
            <a:ext cx="26913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</a:rPr>
              <a:t>网页对移动端进行了部分的优化，比如隐藏侧边栏到一个按钮中，以及表格可以滑动查看等。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</a:rPr>
              <a:t>不过移动端的布局还有待继续完善，这也是我们今后的工作重点。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87" name="TextBox 148"/>
          <p:cNvSpPr txBox="1"/>
          <p:nvPr/>
        </p:nvSpPr>
        <p:spPr>
          <a:xfrm>
            <a:off x="545255" y="108963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1C2B38"/>
                </a:solidFill>
              </a:rPr>
              <a:t>移动端部分优化</a:t>
            </a:r>
            <a:endParaRPr lang="zh-CN" altLang="en-US" sz="3200" b="1" dirty="0">
              <a:solidFill>
                <a:srgbClr val="1C2B38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1298" b="7788"/>
          <a:stretch/>
        </p:blipFill>
        <p:spPr>
          <a:xfrm>
            <a:off x="6346978" y="1029273"/>
            <a:ext cx="2604540" cy="3740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7144"/>
          <a:stretch/>
        </p:blipFill>
        <p:spPr>
          <a:xfrm>
            <a:off x="3819563" y="1029273"/>
            <a:ext cx="2273588" cy="3747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2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2501</TotalTime>
  <Words>552</Words>
  <Application>Microsoft Macintosh PowerPoint</Application>
  <PresentationFormat>全屏显示(16:9)</PresentationFormat>
  <Paragraphs>104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 Unicode MS</vt:lpstr>
      <vt:lpstr>Calibri</vt:lpstr>
      <vt:lpstr>宋体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wang-cy14@mails.tsinghua.edu.cn</cp:lastModifiedBy>
  <cp:revision>240</cp:revision>
  <dcterms:modified xsi:type="dcterms:W3CDTF">2016-10-18T05:58:02Z</dcterms:modified>
</cp:coreProperties>
</file>